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47_3CB59BDE.xml" ContentType="application/vnd.ms-powerpoint.comments+xml"/>
  <Override PartName="/ppt/comments/modernComment_148_E62CDF45.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320" r:id="rId5"/>
    <p:sldId id="261" r:id="rId6"/>
    <p:sldId id="262" r:id="rId7"/>
    <p:sldId id="334" r:id="rId8"/>
    <p:sldId id="263" r:id="rId9"/>
    <p:sldId id="264" r:id="rId10"/>
    <p:sldId id="322" r:id="rId11"/>
    <p:sldId id="323" r:id="rId12"/>
    <p:sldId id="324" r:id="rId13"/>
    <p:sldId id="325" r:id="rId14"/>
    <p:sldId id="326" r:id="rId15"/>
    <p:sldId id="327" r:id="rId16"/>
    <p:sldId id="328" r:id="rId17"/>
    <p:sldId id="331" r:id="rId18"/>
    <p:sldId id="329" r:id="rId19"/>
    <p:sldId id="333" r:id="rId20"/>
    <p:sldId id="33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791F97-0B59-256B-0BE7-95C38E0E9D06}" name="Brell Wilson-Morris" initials="BW" userId="S::brell.wilson-morris@ageing-better.org.uk::3ca4a220-123b-4285-b4ef-4d121b7cf03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BEDB"/>
    <a:srgbClr val="00216E"/>
    <a:srgbClr val="4A4A49"/>
    <a:srgbClr val="F28598"/>
    <a:srgbClr val="F7EF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1134EF-6A1D-9E84-62B6-DCA5E4D68C91}" v="3" dt="2022-05-30T14:39:22.815"/>
    <p1510:client id="{C5BD39A6-AF2A-468F-9C4B-A4A002E87BB3}" v="1" dt="2022-05-27T12:06:16.3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ll Wilson-Morris" userId="S::brell.wilson-morris@ageing-better.org.uk::3ca4a220-123b-4285-b4ef-4d121b7cf03d" providerId="AD" clId="Web-{821134EF-6A1D-9E84-62B6-DCA5E4D68C91}"/>
    <pc:docChg chg="mod">
      <pc:chgData name="Brell Wilson-Morris" userId="S::brell.wilson-morris@ageing-better.org.uk::3ca4a220-123b-4285-b4ef-4d121b7cf03d" providerId="AD" clId="Web-{821134EF-6A1D-9E84-62B6-DCA5E4D68C91}" dt="2022-05-30T14:39:22.815" v="2"/>
      <pc:docMkLst>
        <pc:docMk/>
      </pc:docMkLst>
      <pc:sldChg chg="addCm">
        <pc:chgData name="Brell Wilson-Morris" userId="S::brell.wilson-morris@ageing-better.org.uk::3ca4a220-123b-4285-b4ef-4d121b7cf03d" providerId="AD" clId="Web-{821134EF-6A1D-9E84-62B6-DCA5E4D68C91}" dt="2022-05-30T14:39:08.768" v="1"/>
        <pc:sldMkLst>
          <pc:docMk/>
          <pc:sldMk cId="1018534878" sldId="327"/>
        </pc:sldMkLst>
      </pc:sldChg>
      <pc:sldChg chg="addCm">
        <pc:chgData name="Brell Wilson-Morris" userId="S::brell.wilson-morris@ageing-better.org.uk::3ca4a220-123b-4285-b4ef-4d121b7cf03d" providerId="AD" clId="Web-{821134EF-6A1D-9E84-62B6-DCA5E4D68C91}" dt="2022-05-30T14:39:22.815" v="2"/>
        <pc:sldMkLst>
          <pc:docMk/>
          <pc:sldMk cId="3861700421" sldId="328"/>
        </pc:sldMkLst>
      </pc:sldChg>
    </pc:docChg>
  </pc:docChgLst>
  <pc:docChgLst>
    <pc:chgData name="Brell Wilson-Morris" userId="3ca4a220-123b-4285-b4ef-4d121b7cf03d" providerId="ADAL" clId="{C5BD39A6-AF2A-468F-9C4B-A4A002E87BB3}"/>
    <pc:docChg chg="undo custSel modSld">
      <pc:chgData name="Brell Wilson-Morris" userId="3ca4a220-123b-4285-b4ef-4d121b7cf03d" providerId="ADAL" clId="{C5BD39A6-AF2A-468F-9C4B-A4A002E87BB3}" dt="2022-05-27T12:06:36.076" v="999" actId="114"/>
      <pc:docMkLst>
        <pc:docMk/>
      </pc:docMkLst>
      <pc:sldChg chg="modSp mod">
        <pc:chgData name="Brell Wilson-Morris" userId="3ca4a220-123b-4285-b4ef-4d121b7cf03d" providerId="ADAL" clId="{C5BD39A6-AF2A-468F-9C4B-A4A002E87BB3}" dt="2022-05-27T11:43:53.617" v="838" actId="20577"/>
        <pc:sldMkLst>
          <pc:docMk/>
          <pc:sldMk cId="767897771" sldId="263"/>
        </pc:sldMkLst>
        <pc:spChg chg="mod">
          <ac:chgData name="Brell Wilson-Morris" userId="3ca4a220-123b-4285-b4ef-4d121b7cf03d" providerId="ADAL" clId="{C5BD39A6-AF2A-468F-9C4B-A4A002E87BB3}" dt="2022-05-27T11:43:53.617" v="838" actId="20577"/>
          <ac:spMkLst>
            <pc:docMk/>
            <pc:sldMk cId="767897771" sldId="263"/>
            <ac:spMk id="3" creationId="{41EF22BE-F0AD-4A05-A49A-867809A83040}"/>
          </ac:spMkLst>
        </pc:spChg>
      </pc:sldChg>
      <pc:sldChg chg="modSp mod">
        <pc:chgData name="Brell Wilson-Morris" userId="3ca4a220-123b-4285-b4ef-4d121b7cf03d" providerId="ADAL" clId="{C5BD39A6-AF2A-468F-9C4B-A4A002E87BB3}" dt="2022-05-27T11:58:42.547" v="876" actId="113"/>
        <pc:sldMkLst>
          <pc:docMk/>
          <pc:sldMk cId="3175746002" sldId="264"/>
        </pc:sldMkLst>
        <pc:graphicFrameChg chg="modGraphic">
          <ac:chgData name="Brell Wilson-Morris" userId="3ca4a220-123b-4285-b4ef-4d121b7cf03d" providerId="ADAL" clId="{C5BD39A6-AF2A-468F-9C4B-A4A002E87BB3}" dt="2022-05-27T11:58:42.547" v="876" actId="113"/>
          <ac:graphicFrameMkLst>
            <pc:docMk/>
            <pc:sldMk cId="3175746002" sldId="264"/>
            <ac:graphicFrameMk id="5" creationId="{7594A493-A9E6-4C07-B03A-7DA7C50EE7B1}"/>
          </ac:graphicFrameMkLst>
        </pc:graphicFrameChg>
      </pc:sldChg>
      <pc:sldChg chg="modSp mod">
        <pc:chgData name="Brell Wilson-Morris" userId="3ca4a220-123b-4285-b4ef-4d121b7cf03d" providerId="ADAL" clId="{C5BD39A6-AF2A-468F-9C4B-A4A002E87BB3}" dt="2022-05-27T11:59:01.993" v="878" actId="114"/>
        <pc:sldMkLst>
          <pc:docMk/>
          <pc:sldMk cId="182966946" sldId="322"/>
        </pc:sldMkLst>
        <pc:graphicFrameChg chg="modGraphic">
          <ac:chgData name="Brell Wilson-Morris" userId="3ca4a220-123b-4285-b4ef-4d121b7cf03d" providerId="ADAL" clId="{C5BD39A6-AF2A-468F-9C4B-A4A002E87BB3}" dt="2022-05-27T11:59:01.993" v="878" actId="114"/>
          <ac:graphicFrameMkLst>
            <pc:docMk/>
            <pc:sldMk cId="182966946" sldId="322"/>
            <ac:graphicFrameMk id="5" creationId="{7594A493-A9E6-4C07-B03A-7DA7C50EE7B1}"/>
          </ac:graphicFrameMkLst>
        </pc:graphicFrameChg>
      </pc:sldChg>
      <pc:sldChg chg="modSp mod">
        <pc:chgData name="Brell Wilson-Morris" userId="3ca4a220-123b-4285-b4ef-4d121b7cf03d" providerId="ADAL" clId="{C5BD39A6-AF2A-468F-9C4B-A4A002E87BB3}" dt="2022-05-27T12:01:15.267" v="910" actId="20577"/>
        <pc:sldMkLst>
          <pc:docMk/>
          <pc:sldMk cId="4232502357" sldId="323"/>
        </pc:sldMkLst>
        <pc:graphicFrameChg chg="modGraphic">
          <ac:chgData name="Brell Wilson-Morris" userId="3ca4a220-123b-4285-b4ef-4d121b7cf03d" providerId="ADAL" clId="{C5BD39A6-AF2A-468F-9C4B-A4A002E87BB3}" dt="2022-05-27T12:01:15.267" v="910" actId="20577"/>
          <ac:graphicFrameMkLst>
            <pc:docMk/>
            <pc:sldMk cId="4232502357" sldId="323"/>
            <ac:graphicFrameMk id="5" creationId="{7594A493-A9E6-4C07-B03A-7DA7C50EE7B1}"/>
          </ac:graphicFrameMkLst>
        </pc:graphicFrameChg>
      </pc:sldChg>
      <pc:sldChg chg="modSp mod">
        <pc:chgData name="Brell Wilson-Morris" userId="3ca4a220-123b-4285-b4ef-4d121b7cf03d" providerId="ADAL" clId="{C5BD39A6-AF2A-468F-9C4B-A4A002E87BB3}" dt="2022-05-27T12:02:48.572" v="926" actId="114"/>
        <pc:sldMkLst>
          <pc:docMk/>
          <pc:sldMk cId="1034889797" sldId="324"/>
        </pc:sldMkLst>
        <pc:graphicFrameChg chg="modGraphic">
          <ac:chgData name="Brell Wilson-Morris" userId="3ca4a220-123b-4285-b4ef-4d121b7cf03d" providerId="ADAL" clId="{C5BD39A6-AF2A-468F-9C4B-A4A002E87BB3}" dt="2022-05-27T12:02:48.572" v="926" actId="114"/>
          <ac:graphicFrameMkLst>
            <pc:docMk/>
            <pc:sldMk cId="1034889797" sldId="324"/>
            <ac:graphicFrameMk id="5" creationId="{7594A493-A9E6-4C07-B03A-7DA7C50EE7B1}"/>
          </ac:graphicFrameMkLst>
        </pc:graphicFrameChg>
      </pc:sldChg>
      <pc:sldChg chg="modSp mod">
        <pc:chgData name="Brell Wilson-Morris" userId="3ca4a220-123b-4285-b4ef-4d121b7cf03d" providerId="ADAL" clId="{C5BD39A6-AF2A-468F-9C4B-A4A002E87BB3}" dt="2022-05-27T12:02:57.473" v="928" actId="114"/>
        <pc:sldMkLst>
          <pc:docMk/>
          <pc:sldMk cId="1730879448" sldId="325"/>
        </pc:sldMkLst>
        <pc:graphicFrameChg chg="modGraphic">
          <ac:chgData name="Brell Wilson-Morris" userId="3ca4a220-123b-4285-b4ef-4d121b7cf03d" providerId="ADAL" clId="{C5BD39A6-AF2A-468F-9C4B-A4A002E87BB3}" dt="2022-05-27T12:02:57.473" v="928" actId="114"/>
          <ac:graphicFrameMkLst>
            <pc:docMk/>
            <pc:sldMk cId="1730879448" sldId="325"/>
            <ac:graphicFrameMk id="5" creationId="{7594A493-A9E6-4C07-B03A-7DA7C50EE7B1}"/>
          </ac:graphicFrameMkLst>
        </pc:graphicFrameChg>
      </pc:sldChg>
      <pc:sldChg chg="modSp mod">
        <pc:chgData name="Brell Wilson-Morris" userId="3ca4a220-123b-4285-b4ef-4d121b7cf03d" providerId="ADAL" clId="{C5BD39A6-AF2A-468F-9C4B-A4A002E87BB3}" dt="2022-05-27T12:03:58.652" v="945" actId="114"/>
        <pc:sldMkLst>
          <pc:docMk/>
          <pc:sldMk cId="1249204612" sldId="326"/>
        </pc:sldMkLst>
        <pc:graphicFrameChg chg="modGraphic">
          <ac:chgData name="Brell Wilson-Morris" userId="3ca4a220-123b-4285-b4ef-4d121b7cf03d" providerId="ADAL" clId="{C5BD39A6-AF2A-468F-9C4B-A4A002E87BB3}" dt="2022-05-27T12:03:58.652" v="945" actId="114"/>
          <ac:graphicFrameMkLst>
            <pc:docMk/>
            <pc:sldMk cId="1249204612" sldId="326"/>
            <ac:graphicFrameMk id="5" creationId="{7594A493-A9E6-4C07-B03A-7DA7C50EE7B1}"/>
          </ac:graphicFrameMkLst>
        </pc:graphicFrameChg>
      </pc:sldChg>
      <pc:sldChg chg="modSp mod">
        <pc:chgData name="Brell Wilson-Morris" userId="3ca4a220-123b-4285-b4ef-4d121b7cf03d" providerId="ADAL" clId="{C5BD39A6-AF2A-468F-9C4B-A4A002E87BB3}" dt="2022-05-27T11:40:41.571" v="275" actId="20577"/>
        <pc:sldMkLst>
          <pc:docMk/>
          <pc:sldMk cId="1018534878" sldId="327"/>
        </pc:sldMkLst>
        <pc:graphicFrameChg chg="modGraphic">
          <ac:chgData name="Brell Wilson-Morris" userId="3ca4a220-123b-4285-b4ef-4d121b7cf03d" providerId="ADAL" clId="{C5BD39A6-AF2A-468F-9C4B-A4A002E87BB3}" dt="2022-05-27T11:40:41.571" v="275" actId="20577"/>
          <ac:graphicFrameMkLst>
            <pc:docMk/>
            <pc:sldMk cId="1018534878" sldId="327"/>
            <ac:graphicFrameMk id="5" creationId="{7594A493-A9E6-4C07-B03A-7DA7C50EE7B1}"/>
          </ac:graphicFrameMkLst>
        </pc:graphicFrameChg>
      </pc:sldChg>
      <pc:sldChg chg="modSp mod">
        <pc:chgData name="Brell Wilson-Morris" userId="3ca4a220-123b-4285-b4ef-4d121b7cf03d" providerId="ADAL" clId="{C5BD39A6-AF2A-468F-9C4B-A4A002E87BB3}" dt="2022-05-27T12:04:12.048" v="954" actId="114"/>
        <pc:sldMkLst>
          <pc:docMk/>
          <pc:sldMk cId="3861700421" sldId="328"/>
        </pc:sldMkLst>
        <pc:graphicFrameChg chg="modGraphic">
          <ac:chgData name="Brell Wilson-Morris" userId="3ca4a220-123b-4285-b4ef-4d121b7cf03d" providerId="ADAL" clId="{C5BD39A6-AF2A-468F-9C4B-A4A002E87BB3}" dt="2022-05-27T12:04:12.048" v="954" actId="114"/>
          <ac:graphicFrameMkLst>
            <pc:docMk/>
            <pc:sldMk cId="3861700421" sldId="328"/>
            <ac:graphicFrameMk id="5" creationId="{7594A493-A9E6-4C07-B03A-7DA7C50EE7B1}"/>
          </ac:graphicFrameMkLst>
        </pc:graphicFrameChg>
      </pc:sldChg>
      <pc:sldChg chg="modSp mod">
        <pc:chgData name="Brell Wilson-Morris" userId="3ca4a220-123b-4285-b4ef-4d121b7cf03d" providerId="ADAL" clId="{C5BD39A6-AF2A-468F-9C4B-A4A002E87BB3}" dt="2022-05-27T12:05:20.940" v="988" actId="114"/>
        <pc:sldMkLst>
          <pc:docMk/>
          <pc:sldMk cId="550925110" sldId="329"/>
        </pc:sldMkLst>
        <pc:graphicFrameChg chg="modGraphic">
          <ac:chgData name="Brell Wilson-Morris" userId="3ca4a220-123b-4285-b4ef-4d121b7cf03d" providerId="ADAL" clId="{C5BD39A6-AF2A-468F-9C4B-A4A002E87BB3}" dt="2022-05-27T12:05:20.940" v="988" actId="114"/>
          <ac:graphicFrameMkLst>
            <pc:docMk/>
            <pc:sldMk cId="550925110" sldId="329"/>
            <ac:graphicFrameMk id="5" creationId="{7594A493-A9E6-4C07-B03A-7DA7C50EE7B1}"/>
          </ac:graphicFrameMkLst>
        </pc:graphicFrameChg>
      </pc:sldChg>
      <pc:sldChg chg="modSp mod">
        <pc:chgData name="Brell Wilson-Morris" userId="3ca4a220-123b-4285-b4ef-4d121b7cf03d" providerId="ADAL" clId="{C5BD39A6-AF2A-468F-9C4B-A4A002E87BB3}" dt="2022-05-27T11:33:46.783" v="129" actId="20577"/>
        <pc:sldMkLst>
          <pc:docMk/>
          <pc:sldMk cId="4198094556" sldId="330"/>
        </pc:sldMkLst>
        <pc:spChg chg="mod">
          <ac:chgData name="Brell Wilson-Morris" userId="3ca4a220-123b-4285-b4ef-4d121b7cf03d" providerId="ADAL" clId="{C5BD39A6-AF2A-468F-9C4B-A4A002E87BB3}" dt="2022-05-27T11:33:46.783" v="129" actId="20577"/>
          <ac:spMkLst>
            <pc:docMk/>
            <pc:sldMk cId="4198094556" sldId="330"/>
            <ac:spMk id="3" creationId="{41EF22BE-F0AD-4A05-A49A-867809A83040}"/>
          </ac:spMkLst>
        </pc:spChg>
      </pc:sldChg>
      <pc:sldChg chg="modSp mod">
        <pc:chgData name="Brell Wilson-Morris" userId="3ca4a220-123b-4285-b4ef-4d121b7cf03d" providerId="ADAL" clId="{C5BD39A6-AF2A-468F-9C4B-A4A002E87BB3}" dt="2022-05-27T12:06:36.076" v="999" actId="114"/>
        <pc:sldMkLst>
          <pc:docMk/>
          <pc:sldMk cId="2893560949" sldId="333"/>
        </pc:sldMkLst>
        <pc:graphicFrameChg chg="mod modGraphic">
          <ac:chgData name="Brell Wilson-Morris" userId="3ca4a220-123b-4285-b4ef-4d121b7cf03d" providerId="ADAL" clId="{C5BD39A6-AF2A-468F-9C4B-A4A002E87BB3}" dt="2022-05-27T12:06:36.076" v="999" actId="114"/>
          <ac:graphicFrameMkLst>
            <pc:docMk/>
            <pc:sldMk cId="2893560949" sldId="333"/>
            <ac:graphicFrameMk id="5" creationId="{7594A493-A9E6-4C07-B03A-7DA7C50EE7B1}"/>
          </ac:graphicFrameMkLst>
        </pc:graphicFrameChg>
      </pc:sldChg>
    </pc:docChg>
  </pc:docChgLst>
</pc:chgInfo>
</file>

<file path=ppt/comments/modernComment_147_3CB59BDE.xml><?xml version="1.0" encoding="utf-8"?>
<p188:cmLst xmlns:a="http://schemas.openxmlformats.org/drawingml/2006/main" xmlns:r="http://schemas.openxmlformats.org/officeDocument/2006/relationships" xmlns:p188="http://schemas.microsoft.com/office/powerpoint/2018/8/main">
  <p188:cm id="{99F721B3-778A-4031-BD6D-5E0460630E48}" authorId="{E1791F97-0B59-256B-0BE7-95C38E0E9D06}" created="2022-05-30T14:39:08.768">
    <ac:txMkLst xmlns:ac="http://schemas.microsoft.com/office/drawing/2013/main/command">
      <pc:docMk xmlns:pc="http://schemas.microsoft.com/office/powerpoint/2013/main/command"/>
      <pc:sldMk xmlns:pc="http://schemas.microsoft.com/office/powerpoint/2013/main/command" cId="1018534878" sldId="327"/>
      <ac:spMk id="2" creationId="{138AF0DD-3FC4-499C-ACAD-CDBEB70B31B7}"/>
      <ac:txMk cp="0" len="28">
        <ac:context len="29" hash="2044842245"/>
      </ac:txMk>
    </ac:txMkLst>
    <p188:pos x="4855028" y="272142"/>
    <p188:txBody>
      <a:bodyPr/>
      <a:lstStyle/>
      <a:p>
        <a:r>
          <a:rPr lang="en-US"/>
          <a:t>anyone know of any data sets for this?</a:t>
        </a:r>
      </a:p>
    </p188:txBody>
  </p188:cm>
</p188:cmLst>
</file>

<file path=ppt/comments/modernComment_148_E62CDF45.xml><?xml version="1.0" encoding="utf-8"?>
<p188:cmLst xmlns:a="http://schemas.openxmlformats.org/drawingml/2006/main" xmlns:r="http://schemas.openxmlformats.org/officeDocument/2006/relationships" xmlns:p188="http://schemas.microsoft.com/office/powerpoint/2018/8/main">
  <p188:cm id="{A2B6D002-E9DB-4288-9EC6-9AE3FA4C5999}" authorId="{E1791F97-0B59-256B-0BE7-95C38E0E9D06}" created="2022-05-30T14:39:22.815">
    <pc:sldMkLst xmlns:pc="http://schemas.microsoft.com/office/powerpoint/2013/main/command">
      <pc:docMk/>
      <pc:sldMk cId="3861700421" sldId="328"/>
    </pc:sldMkLst>
    <p188:txBody>
      <a:bodyPr/>
      <a:lstStyle/>
      <a:p>
        <a:r>
          <a:rPr lang="en-US"/>
          <a:t>any other data sets for this?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546AD-9A75-4540-BD84-FC43D62A4D33}" type="datetimeFigureOut">
              <a:rPr lang="en-GB" smtClean="0"/>
              <a:t>30/05/2022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4EC250-0BEC-40BE-A50D-7A78C0D32C3D}" type="slidenum">
              <a:rPr lang="en-GB" smtClean="0"/>
              <a:t>‹#›</a:t>
            </a:fld>
            <a:endParaRPr lang="en-GB"/>
          </a:p>
        </p:txBody>
      </p:sp>
    </p:spTree>
    <p:extLst>
      <p:ext uri="{BB962C8B-B14F-4D97-AF65-F5344CB8AC3E}">
        <p14:creationId xmlns:p14="http://schemas.microsoft.com/office/powerpoint/2010/main" val="189733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314EC250-0BEC-40BE-A50D-7A78C0D32C3D}" type="slidenum">
              <a:rPr lang="en-GB" smtClean="0"/>
              <a:t>2</a:t>
            </a:fld>
            <a:endParaRPr lang="en-GB"/>
          </a:p>
        </p:txBody>
      </p:sp>
    </p:spTree>
    <p:extLst>
      <p:ext uri="{BB962C8B-B14F-4D97-AF65-F5344CB8AC3E}">
        <p14:creationId xmlns:p14="http://schemas.microsoft.com/office/powerpoint/2010/main" val="969205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4EC250-0BEC-40BE-A50D-7A78C0D32C3D}" type="slidenum">
              <a:rPr lang="en-GB" smtClean="0"/>
              <a:t>5</a:t>
            </a:fld>
            <a:endParaRPr lang="en-GB"/>
          </a:p>
        </p:txBody>
      </p:sp>
    </p:spTree>
    <p:extLst>
      <p:ext uri="{BB962C8B-B14F-4D97-AF65-F5344CB8AC3E}">
        <p14:creationId xmlns:p14="http://schemas.microsoft.com/office/powerpoint/2010/main" val="3319262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 over 50, cut it by smaller age bands. 50-64, 65-79, 80+</a:t>
            </a:r>
          </a:p>
        </p:txBody>
      </p:sp>
      <p:sp>
        <p:nvSpPr>
          <p:cNvPr id="4" name="Slide Number Placeholder 3"/>
          <p:cNvSpPr>
            <a:spLocks noGrp="1"/>
          </p:cNvSpPr>
          <p:nvPr>
            <p:ph type="sldNum" sz="quarter" idx="5"/>
          </p:nvPr>
        </p:nvSpPr>
        <p:spPr/>
        <p:txBody>
          <a:bodyPr/>
          <a:lstStyle/>
          <a:p>
            <a:fld id="{314EC250-0BEC-40BE-A50D-7A78C0D32C3D}" type="slidenum">
              <a:rPr lang="en-GB" smtClean="0"/>
              <a:t>6</a:t>
            </a:fld>
            <a:endParaRPr lang="en-GB"/>
          </a:p>
        </p:txBody>
      </p:sp>
    </p:spTree>
    <p:extLst>
      <p:ext uri="{BB962C8B-B14F-4D97-AF65-F5344CB8AC3E}">
        <p14:creationId xmlns:p14="http://schemas.microsoft.com/office/powerpoint/2010/main" val="1292401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4EC250-0BEC-40BE-A50D-7A78C0D32C3D}" type="slidenum">
              <a:rPr lang="en-GB" smtClean="0"/>
              <a:t>7</a:t>
            </a:fld>
            <a:endParaRPr lang="en-GB"/>
          </a:p>
        </p:txBody>
      </p:sp>
    </p:spTree>
    <p:extLst>
      <p:ext uri="{BB962C8B-B14F-4D97-AF65-F5344CB8AC3E}">
        <p14:creationId xmlns:p14="http://schemas.microsoft.com/office/powerpoint/2010/main" val="4246125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0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hasCustomPrompt="1"/>
          </p:nvPr>
        </p:nvSpPr>
        <p:spPr>
          <a:xfrm>
            <a:off x="540000" y="2343150"/>
            <a:ext cx="6032250" cy="1908000"/>
          </a:xfrm>
        </p:spPr>
        <p:txBody>
          <a:bodyPr anchor="t">
            <a:normAutofit/>
          </a:bodyPr>
          <a:lstStyle>
            <a:lvl1pPr marL="0" indent="0" algn="l">
              <a:lnSpc>
                <a:spcPts val="4800"/>
              </a:lnSpc>
              <a:buFont typeface="Arial" panose="020B0604020202020204" pitchFamily="34" charset="0"/>
              <a:buNone/>
              <a:defRPr sz="4500">
                <a:solidFill>
                  <a:schemeClr val="bg1"/>
                </a:solidFill>
              </a:defRPr>
            </a:lvl1pPr>
          </a:lstStyle>
          <a:p>
            <a:r>
              <a:rPr lang="en-US"/>
              <a:t>Click to edit Master title style</a:t>
            </a:r>
            <a:br>
              <a:rPr lang="en-US"/>
            </a:b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a:solidFill>
                  <a:schemeClr val="bg1"/>
                </a:solidFill>
              </a:rPr>
              <a:t>ageing-better.org.uk</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14" name="Picture Placeholder 13">
            <a:extLst>
              <a:ext uri="{FF2B5EF4-FFF2-40B4-BE49-F238E27FC236}">
                <a16:creationId xmlns:a16="http://schemas.microsoft.com/office/drawing/2014/main" id="{37061D46-B14A-40A4-8CE2-8D9FC61D3327}"/>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1020590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vider Slide - 0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8" name="Rectangle 3">
            <a:extLst>
              <a:ext uri="{FF2B5EF4-FFF2-40B4-BE49-F238E27FC236}">
                <a16:creationId xmlns:a16="http://schemas.microsoft.com/office/drawing/2014/main" id="{FE03BE5F-F899-4FD7-8639-0069F9C8878A}"/>
              </a:ext>
            </a:extLst>
          </p:cNvPr>
          <p:cNvSpPr/>
          <p:nvPr userDrawn="1"/>
        </p:nvSpPr>
        <p:spPr>
          <a:xfrm>
            <a:off x="5561573" y="-9054"/>
            <a:ext cx="6630427" cy="6867053"/>
          </a:xfrm>
          <a:custGeom>
            <a:avLst/>
            <a:gdLst>
              <a:gd name="connsiteX0" fmla="*/ 0 w 6630427"/>
              <a:gd name="connsiteY0" fmla="*/ 0 h 6863716"/>
              <a:gd name="connsiteX1" fmla="*/ 6630427 w 6630427"/>
              <a:gd name="connsiteY1" fmla="*/ 0 h 6863716"/>
              <a:gd name="connsiteX2" fmla="*/ 6630427 w 6630427"/>
              <a:gd name="connsiteY2" fmla="*/ 6863716 h 6863716"/>
              <a:gd name="connsiteX3" fmla="*/ 0 w 6630427"/>
              <a:gd name="connsiteY3" fmla="*/ 6863716 h 6863716"/>
              <a:gd name="connsiteX4" fmla="*/ 0 w 6630427"/>
              <a:gd name="connsiteY4" fmla="*/ 0 h 6863716"/>
              <a:gd name="connsiteX0" fmla="*/ 0 w 6630427"/>
              <a:gd name="connsiteY0" fmla="*/ 3337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 name="connsiteX5" fmla="*/ 0 w 6630427"/>
              <a:gd name="connsiteY5" fmla="*/ 3337 h 6867053"/>
              <a:gd name="connsiteX0" fmla="*/ 0 w 6630427"/>
              <a:gd name="connsiteY0" fmla="*/ 6867053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7053">
                <a:moveTo>
                  <a:pt x="0" y="6867053"/>
                </a:moveTo>
                <a:lnTo>
                  <a:pt x="3980779" y="0"/>
                </a:lnTo>
                <a:lnTo>
                  <a:pt x="6630427" y="3337"/>
                </a:lnTo>
                <a:lnTo>
                  <a:pt x="6630427" y="6867053"/>
                </a:lnTo>
                <a:lnTo>
                  <a:pt x="0" y="6867053"/>
                </a:lnTo>
                <a:close/>
              </a:path>
            </a:pathLst>
          </a:custGeom>
          <a:solidFill>
            <a:srgbClr val="F28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753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hasCustomPrompt="1"/>
          </p:nvPr>
        </p:nvSpPr>
        <p:spPr>
          <a:xfrm>
            <a:off x="443748" y="2839452"/>
            <a:ext cx="6032250" cy="898358"/>
          </a:xfrm>
        </p:spPr>
        <p:txBody>
          <a:bodyPr anchor="t">
            <a:noAutofit/>
          </a:bodyPr>
          <a:lstStyle>
            <a:lvl1pPr algn="l">
              <a:lnSpc>
                <a:spcPts val="6000"/>
              </a:lnSpc>
              <a:defRPr sz="6000">
                <a:solidFill>
                  <a:schemeClr val="bg1"/>
                </a:solidFill>
              </a:defRPr>
            </a:lvl1pPr>
          </a:lstStyle>
          <a:p>
            <a:r>
              <a:rPr lang="en-US"/>
              <a:t>Thank you</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443748" y="3914274"/>
            <a:ext cx="5051361" cy="2011028"/>
          </a:xfrm>
        </p:spPr>
        <p:txBody>
          <a:bodyPr>
            <a:normAutofit/>
          </a:bodyPr>
          <a:lstStyle>
            <a:lvl1pPr marL="0" indent="0" algn="l">
              <a:lnSpc>
                <a:spcPts val="2800"/>
              </a:lnSpc>
              <a:spcAft>
                <a:spcPts val="0"/>
              </a:spcAft>
              <a:buNone/>
              <a:defRPr sz="21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info@ageing-better.org.uk</a:t>
            </a:r>
          </a:p>
          <a:p>
            <a:r>
              <a:rPr lang="en-US"/>
              <a:t>@ageing-better</a:t>
            </a:r>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4" name="Rectangle 3">
            <a:extLst>
              <a:ext uri="{FF2B5EF4-FFF2-40B4-BE49-F238E27FC236}">
                <a16:creationId xmlns:a16="http://schemas.microsoft.com/office/drawing/2014/main" id="{9578086F-0858-4181-8712-BB8A84000D4F}"/>
              </a:ext>
            </a:extLst>
          </p:cNvPr>
          <p:cNvSpPr/>
          <p:nvPr userDrawn="1"/>
        </p:nvSpPr>
        <p:spPr>
          <a:xfrm>
            <a:off x="5561573" y="-9054"/>
            <a:ext cx="6630427" cy="6867054"/>
          </a:xfrm>
          <a:custGeom>
            <a:avLst/>
            <a:gdLst>
              <a:gd name="connsiteX0" fmla="*/ 0 w 6630427"/>
              <a:gd name="connsiteY0" fmla="*/ 0 h 6863716"/>
              <a:gd name="connsiteX1" fmla="*/ 6630427 w 6630427"/>
              <a:gd name="connsiteY1" fmla="*/ 0 h 6863716"/>
              <a:gd name="connsiteX2" fmla="*/ 6630427 w 6630427"/>
              <a:gd name="connsiteY2" fmla="*/ 6863716 h 6863716"/>
              <a:gd name="connsiteX3" fmla="*/ 0 w 6630427"/>
              <a:gd name="connsiteY3" fmla="*/ 6863716 h 6863716"/>
              <a:gd name="connsiteX4" fmla="*/ 0 w 6630427"/>
              <a:gd name="connsiteY4" fmla="*/ 0 h 6863716"/>
              <a:gd name="connsiteX0" fmla="*/ 0 w 6630427"/>
              <a:gd name="connsiteY0" fmla="*/ 3337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 name="connsiteX5" fmla="*/ 0 w 6630427"/>
              <a:gd name="connsiteY5" fmla="*/ 3337 h 6867053"/>
              <a:gd name="connsiteX0" fmla="*/ 0 w 6630427"/>
              <a:gd name="connsiteY0" fmla="*/ 6867053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7053">
                <a:moveTo>
                  <a:pt x="0" y="6867053"/>
                </a:moveTo>
                <a:lnTo>
                  <a:pt x="3980779" y="0"/>
                </a:lnTo>
                <a:lnTo>
                  <a:pt x="6630427" y="3337"/>
                </a:lnTo>
                <a:lnTo>
                  <a:pt x="6630427" y="6867053"/>
                </a:lnTo>
                <a:lnTo>
                  <a:pt x="0" y="686705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6778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540000" y="1753849"/>
            <a:ext cx="7596000" cy="4423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525772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540000" y="1753849"/>
            <a:ext cx="5400000" cy="4423114"/>
          </a:xfrm>
        </p:spPr>
        <p:txBody>
          <a:bodyPr/>
          <a:lstStyle>
            <a:lvl2pPr marL="288000" indent="-288000">
              <a:buClr>
                <a:schemeClr val="accent2"/>
              </a:buClr>
              <a:buSzPct val="90000"/>
              <a:buFont typeface="Arial" panose="020B0604020202020204" pitchFamily="34" charset="0"/>
              <a:buChar char="ꟷ"/>
              <a:defRPr/>
            </a:lvl2pPr>
            <a:lvl3pPr marL="612000" indent="-252000">
              <a:buClr>
                <a:schemeClr val="accent2"/>
              </a:buClr>
              <a:buSzPct val="90000"/>
              <a:buFont typeface="Arial" panose="020B0604020202020204" pitchFamily="34" charset="0"/>
              <a:buChar char="ꟷ"/>
              <a:defRPr/>
            </a:lvl3pPr>
            <a:lvl4pPr marL="612000" indent="-252000">
              <a:buClr>
                <a:schemeClr val="accent2"/>
              </a:buClr>
              <a:buSzPct val="90000"/>
              <a:buFont typeface="Arial" panose="020B0604020202020204" pitchFamily="34" charset="0"/>
              <a:buChar char="ꟷ"/>
              <a:defRPr/>
            </a:lvl4pPr>
            <a:lvl5pPr marL="612000" indent="-252000">
              <a:buClr>
                <a:schemeClr val="accent2"/>
              </a:buClr>
              <a:buSzPct val="90000"/>
              <a:buFont typeface="Arial" panose="020B0604020202020204" pitchFamily="34" charset="0"/>
              <a:buChar char="ꟷ"/>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8" name="Content Placeholder 2">
            <a:extLst>
              <a:ext uri="{FF2B5EF4-FFF2-40B4-BE49-F238E27FC236}">
                <a16:creationId xmlns:a16="http://schemas.microsoft.com/office/drawing/2014/main" id="{F1598B5A-4D73-4677-9845-0468982CC1C7}"/>
              </a:ext>
            </a:extLst>
          </p:cNvPr>
          <p:cNvSpPr>
            <a:spLocks noGrp="1"/>
          </p:cNvSpPr>
          <p:nvPr>
            <p:ph idx="13"/>
          </p:nvPr>
        </p:nvSpPr>
        <p:spPr>
          <a:xfrm>
            <a:off x="6277202" y="1753200"/>
            <a:ext cx="5400000" cy="4423114"/>
          </a:xfrm>
        </p:spPr>
        <p:txBody>
          <a:bodyPr/>
          <a:lstStyle>
            <a:lvl2pPr marL="288000" indent="-288000">
              <a:buClr>
                <a:schemeClr val="accent2"/>
              </a:buClr>
              <a:buSzPct val="90000"/>
              <a:buFont typeface="Arial" panose="020B0604020202020204" pitchFamily="34" charset="0"/>
              <a:buChar char="ꟷ"/>
              <a:defRPr/>
            </a:lvl2pPr>
            <a:lvl3pPr marL="612000" indent="-252000">
              <a:buClr>
                <a:schemeClr val="accent2"/>
              </a:buClr>
              <a:buSzPct val="90000"/>
              <a:buFont typeface="Arial" panose="020B0604020202020204" pitchFamily="34" charset="0"/>
              <a:buChar char="ꟷ"/>
              <a:defRPr/>
            </a:lvl3pPr>
            <a:lvl4pPr marL="612000" indent="-252000">
              <a:buClr>
                <a:schemeClr val="accent2"/>
              </a:buClr>
              <a:buSzPct val="90000"/>
              <a:buFont typeface="Arial" panose="020B0604020202020204" pitchFamily="34" charset="0"/>
              <a:buChar char="ꟷ"/>
              <a:defRPr/>
            </a:lvl4pPr>
            <a:lvl5pPr marL="612000" indent="-252000">
              <a:buClr>
                <a:schemeClr val="accent2"/>
              </a:buClr>
              <a:buSzPct val="90000"/>
              <a:buFont typeface="Arial" panose="020B0604020202020204" pitchFamily="34" charset="0"/>
              <a:buChar char="ꟷ"/>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78799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 yellow A">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2419201" y="2304000"/>
            <a:ext cx="7236000" cy="3695747"/>
          </a:xfrm>
        </p:spPr>
        <p:txBody>
          <a:bodyPr>
            <a:normAutofit/>
          </a:bodyPr>
          <a:lstStyle>
            <a:lvl1pPr marL="0" indent="0">
              <a:lnSpc>
                <a:spcPts val="3600"/>
              </a:lnSpc>
              <a:spcAft>
                <a:spcPts val="0"/>
              </a:spcAft>
              <a:buNone/>
              <a:defRPr sz="3000">
                <a:solidFill>
                  <a:schemeClr val="tx2"/>
                </a:solidFill>
              </a:defRPr>
            </a:lvl1pPr>
            <a:lvl2pPr marL="0" indent="0">
              <a:lnSpc>
                <a:spcPts val="3600"/>
              </a:lnSpc>
              <a:spcBef>
                <a:spcPts val="600"/>
              </a:spcBef>
              <a:spcAft>
                <a:spcPts val="0"/>
              </a:spcAft>
              <a:buNone/>
              <a:defRPr sz="3000" b="1">
                <a:solidFill>
                  <a:schemeClr val="tx2"/>
                </a:solidFill>
              </a:defRPr>
            </a:lvl2p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430767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 yellow B">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0" name="Text Placeholder 9">
            <a:extLst>
              <a:ext uri="{FF2B5EF4-FFF2-40B4-BE49-F238E27FC236}">
                <a16:creationId xmlns:a16="http://schemas.microsoft.com/office/drawing/2014/main" id="{2D3CE22D-4791-4343-86EB-1829681CCA54}"/>
              </a:ext>
            </a:extLst>
          </p:cNvPr>
          <p:cNvSpPr>
            <a:spLocks noGrp="1"/>
          </p:cNvSpPr>
          <p:nvPr>
            <p:ph type="body" sz="quarter" idx="14" hasCustomPrompt="1"/>
          </p:nvPr>
        </p:nvSpPr>
        <p:spPr>
          <a:xfrm>
            <a:off x="1091116" y="3124459"/>
            <a:ext cx="3513137" cy="1459833"/>
          </a:xfrm>
        </p:spPr>
        <p:txBody>
          <a:bodyPr>
            <a:normAutofit/>
          </a:bodyPr>
          <a:lstStyle>
            <a:lvl1pPr marL="0" indent="0" algn="ctr">
              <a:lnSpc>
                <a:spcPts val="6000"/>
              </a:lnSpc>
              <a:buNone/>
              <a:defRPr sz="6000">
                <a:solidFill>
                  <a:srgbClr val="00216E"/>
                </a:solidFill>
              </a:defRPr>
            </a:lvl1pPr>
          </a:lstStyle>
          <a:p>
            <a:pPr lvl="0"/>
            <a:r>
              <a:rPr lang="en-US"/>
              <a:t>000,000m</a:t>
            </a:r>
          </a:p>
        </p:txBody>
      </p:sp>
      <p:sp>
        <p:nvSpPr>
          <p:cNvPr id="11" name="Text Placeholder 9">
            <a:extLst>
              <a:ext uri="{FF2B5EF4-FFF2-40B4-BE49-F238E27FC236}">
                <a16:creationId xmlns:a16="http://schemas.microsoft.com/office/drawing/2014/main" id="{D226FFFB-A581-43B6-BF4F-C963B78C3582}"/>
              </a:ext>
            </a:extLst>
          </p:cNvPr>
          <p:cNvSpPr>
            <a:spLocks noGrp="1"/>
          </p:cNvSpPr>
          <p:nvPr>
            <p:ph type="body" sz="quarter" idx="15"/>
          </p:nvPr>
        </p:nvSpPr>
        <p:spPr>
          <a:xfrm>
            <a:off x="5261810" y="1251285"/>
            <a:ext cx="6390189" cy="1459832"/>
          </a:xfrm>
        </p:spPr>
        <p:txBody>
          <a:bodyPr>
            <a:normAutofit/>
          </a:bodyPr>
          <a:lstStyle>
            <a:lvl1pPr>
              <a:lnSpc>
                <a:spcPts val="2600"/>
              </a:lnSpc>
              <a:spcAft>
                <a:spcPts val="0"/>
              </a:spcAft>
              <a:defRPr sz="2100">
                <a:solidFill>
                  <a:schemeClr val="tx2"/>
                </a:solidFill>
              </a:defRPr>
            </a:lvl1pPr>
          </a:lstStyle>
          <a:p>
            <a:pPr lvl="0"/>
            <a:r>
              <a:rPr lang="en-US"/>
              <a:t>Click to edit Master text styles</a:t>
            </a:r>
          </a:p>
        </p:txBody>
      </p:sp>
      <p:sp>
        <p:nvSpPr>
          <p:cNvPr id="8" name="Text Placeholder 9">
            <a:extLst>
              <a:ext uri="{FF2B5EF4-FFF2-40B4-BE49-F238E27FC236}">
                <a16:creationId xmlns:a16="http://schemas.microsoft.com/office/drawing/2014/main" id="{4BA7B84E-0F17-450E-880B-064EE07DC833}"/>
              </a:ext>
            </a:extLst>
          </p:cNvPr>
          <p:cNvSpPr>
            <a:spLocks noGrp="1"/>
          </p:cNvSpPr>
          <p:nvPr>
            <p:ph type="body" sz="quarter" idx="16" hasCustomPrompt="1"/>
          </p:nvPr>
        </p:nvSpPr>
        <p:spPr>
          <a:xfrm>
            <a:off x="1098044" y="1408373"/>
            <a:ext cx="3513137" cy="1459832"/>
          </a:xfrm>
        </p:spPr>
        <p:txBody>
          <a:bodyPr>
            <a:normAutofit/>
          </a:bodyPr>
          <a:lstStyle>
            <a:lvl1pPr marL="0" indent="0" algn="ctr">
              <a:lnSpc>
                <a:spcPts val="6000"/>
              </a:lnSpc>
              <a:buNone/>
              <a:defRPr sz="6000">
                <a:solidFill>
                  <a:schemeClr val="tx2"/>
                </a:solidFill>
              </a:defRPr>
            </a:lvl1pPr>
          </a:lstStyle>
          <a:p>
            <a:pPr lvl="0"/>
            <a:r>
              <a:rPr lang="en-US"/>
              <a:t>000,000m</a:t>
            </a:r>
          </a:p>
        </p:txBody>
      </p:sp>
      <p:sp>
        <p:nvSpPr>
          <p:cNvPr id="9" name="Text Placeholder 9">
            <a:extLst>
              <a:ext uri="{FF2B5EF4-FFF2-40B4-BE49-F238E27FC236}">
                <a16:creationId xmlns:a16="http://schemas.microsoft.com/office/drawing/2014/main" id="{5B144184-170C-42FD-A342-EF179370F721}"/>
              </a:ext>
            </a:extLst>
          </p:cNvPr>
          <p:cNvSpPr>
            <a:spLocks noGrp="1"/>
          </p:cNvSpPr>
          <p:nvPr>
            <p:ph type="body" sz="quarter" idx="17" hasCustomPrompt="1"/>
          </p:nvPr>
        </p:nvSpPr>
        <p:spPr>
          <a:xfrm>
            <a:off x="1098044" y="4840547"/>
            <a:ext cx="3513137" cy="1284944"/>
          </a:xfrm>
        </p:spPr>
        <p:txBody>
          <a:bodyPr>
            <a:normAutofit/>
          </a:bodyPr>
          <a:lstStyle>
            <a:lvl1pPr marL="0" indent="0" algn="ctr">
              <a:lnSpc>
                <a:spcPts val="6000"/>
              </a:lnSpc>
              <a:buNone/>
              <a:defRPr sz="6000">
                <a:solidFill>
                  <a:schemeClr val="accent5"/>
                </a:solidFill>
              </a:defRPr>
            </a:lvl1pPr>
          </a:lstStyle>
          <a:p>
            <a:pPr lvl="0"/>
            <a:r>
              <a:rPr lang="en-US"/>
              <a:t>000,000m</a:t>
            </a:r>
          </a:p>
        </p:txBody>
      </p:sp>
      <p:sp>
        <p:nvSpPr>
          <p:cNvPr id="12" name="Text Placeholder 9">
            <a:extLst>
              <a:ext uri="{FF2B5EF4-FFF2-40B4-BE49-F238E27FC236}">
                <a16:creationId xmlns:a16="http://schemas.microsoft.com/office/drawing/2014/main" id="{50DDDEA8-499F-40D8-A0AB-64592D1186B5}"/>
              </a:ext>
            </a:extLst>
          </p:cNvPr>
          <p:cNvSpPr>
            <a:spLocks noGrp="1"/>
          </p:cNvSpPr>
          <p:nvPr>
            <p:ph type="body" sz="quarter" idx="18"/>
          </p:nvPr>
        </p:nvSpPr>
        <p:spPr>
          <a:xfrm>
            <a:off x="5261809" y="2959769"/>
            <a:ext cx="6390189" cy="1459832"/>
          </a:xfrm>
        </p:spPr>
        <p:txBody>
          <a:bodyPr>
            <a:normAutofit/>
          </a:bodyPr>
          <a:lstStyle>
            <a:lvl1pPr>
              <a:lnSpc>
                <a:spcPts val="2600"/>
              </a:lnSpc>
              <a:spcAft>
                <a:spcPts val="0"/>
              </a:spcAft>
              <a:defRPr sz="2100">
                <a:solidFill>
                  <a:schemeClr val="tx2"/>
                </a:solidFill>
              </a:defRPr>
            </a:lvl1pPr>
          </a:lstStyle>
          <a:p>
            <a:pPr lvl="0"/>
            <a:r>
              <a:rPr lang="en-US"/>
              <a:t>Click to edit Master text styles</a:t>
            </a:r>
          </a:p>
        </p:txBody>
      </p:sp>
      <p:sp>
        <p:nvSpPr>
          <p:cNvPr id="13" name="Text Placeholder 9">
            <a:extLst>
              <a:ext uri="{FF2B5EF4-FFF2-40B4-BE49-F238E27FC236}">
                <a16:creationId xmlns:a16="http://schemas.microsoft.com/office/drawing/2014/main" id="{3BC191A9-0B30-48B5-8A6E-E78BB724D007}"/>
              </a:ext>
            </a:extLst>
          </p:cNvPr>
          <p:cNvSpPr>
            <a:spLocks noGrp="1"/>
          </p:cNvSpPr>
          <p:nvPr>
            <p:ph type="body" sz="quarter" idx="19"/>
          </p:nvPr>
        </p:nvSpPr>
        <p:spPr>
          <a:xfrm>
            <a:off x="5249191" y="4665658"/>
            <a:ext cx="6390189" cy="1459832"/>
          </a:xfrm>
        </p:spPr>
        <p:txBody>
          <a:bodyPr>
            <a:normAutofit/>
          </a:bodyPr>
          <a:lstStyle>
            <a:lvl1pPr>
              <a:lnSpc>
                <a:spcPts val="2600"/>
              </a:lnSpc>
              <a:spcAft>
                <a:spcPts val="0"/>
              </a:spcAft>
              <a:defRPr sz="21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323023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 green">
    <p:bg>
      <p:bgPr>
        <a:solidFill>
          <a:srgbClr val="CDBEDB"/>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0" name="Text Placeholder 9">
            <a:extLst>
              <a:ext uri="{FF2B5EF4-FFF2-40B4-BE49-F238E27FC236}">
                <a16:creationId xmlns:a16="http://schemas.microsoft.com/office/drawing/2014/main" id="{2D3CE22D-4791-4343-86EB-1829681CCA54}"/>
              </a:ext>
            </a:extLst>
          </p:cNvPr>
          <p:cNvSpPr>
            <a:spLocks noGrp="1"/>
          </p:cNvSpPr>
          <p:nvPr>
            <p:ph type="body" sz="quarter" idx="14" hasCustomPrompt="1"/>
          </p:nvPr>
        </p:nvSpPr>
        <p:spPr>
          <a:xfrm>
            <a:off x="1091116" y="3124459"/>
            <a:ext cx="3513137" cy="1716087"/>
          </a:xfrm>
        </p:spPr>
        <p:txBody>
          <a:bodyPr>
            <a:normAutofit/>
          </a:bodyPr>
          <a:lstStyle>
            <a:lvl1pPr marL="0" indent="0">
              <a:lnSpc>
                <a:spcPts val="6000"/>
              </a:lnSpc>
              <a:buNone/>
              <a:defRPr sz="6000">
                <a:solidFill>
                  <a:schemeClr val="tx2"/>
                </a:solidFill>
              </a:defRPr>
            </a:lvl1pPr>
          </a:lstStyle>
          <a:p>
            <a:pPr lvl="0"/>
            <a:r>
              <a:rPr lang="en-US"/>
              <a:t>000,000m</a:t>
            </a:r>
          </a:p>
        </p:txBody>
      </p:sp>
      <p:sp>
        <p:nvSpPr>
          <p:cNvPr id="11" name="Text Placeholder 9">
            <a:extLst>
              <a:ext uri="{FF2B5EF4-FFF2-40B4-BE49-F238E27FC236}">
                <a16:creationId xmlns:a16="http://schemas.microsoft.com/office/drawing/2014/main" id="{D226FFFB-A581-43B6-BF4F-C963B78C3582}"/>
              </a:ext>
            </a:extLst>
          </p:cNvPr>
          <p:cNvSpPr>
            <a:spLocks noGrp="1"/>
          </p:cNvSpPr>
          <p:nvPr>
            <p:ph type="body" sz="quarter" idx="15"/>
          </p:nvPr>
        </p:nvSpPr>
        <p:spPr>
          <a:xfrm>
            <a:off x="5261810" y="2486526"/>
            <a:ext cx="6390189" cy="3416969"/>
          </a:xfrm>
        </p:spPr>
        <p:txBody>
          <a:bodyPr>
            <a:normAutofit/>
          </a:bodyPr>
          <a:lstStyle>
            <a:lvl1pPr>
              <a:lnSpc>
                <a:spcPts val="3600"/>
              </a:lnSpc>
              <a:spcAft>
                <a:spcPts val="0"/>
              </a:spcAft>
              <a:defRPr sz="30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398143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a:xfrm>
            <a:off x="539999" y="540001"/>
            <a:ext cx="5400000" cy="103446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540000" y="1753849"/>
            <a:ext cx="5400000" cy="4423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5" name="Picture Placeholder 4">
            <a:extLst>
              <a:ext uri="{FF2B5EF4-FFF2-40B4-BE49-F238E27FC236}">
                <a16:creationId xmlns:a16="http://schemas.microsoft.com/office/drawing/2014/main" id="{5B19A9FC-BDB2-4912-A1E5-E90EBE563BE5}"/>
              </a:ext>
            </a:extLst>
          </p:cNvPr>
          <p:cNvSpPr>
            <a:spLocks noGrp="1"/>
          </p:cNvSpPr>
          <p:nvPr>
            <p:ph type="pic" sz="quarter" idx="14"/>
          </p:nvPr>
        </p:nvSpPr>
        <p:spPr>
          <a:xfrm>
            <a:off x="6276975" y="540002"/>
            <a:ext cx="5374800" cy="5636962"/>
          </a:xfr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2968958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with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5F151FC-2455-4466-85C6-B6330C941FFB}"/>
              </a:ext>
            </a:extLst>
          </p:cNvPr>
          <p:cNvSpPr>
            <a:spLocks noGrp="1"/>
          </p:cNvSpPr>
          <p:nvPr>
            <p:ph idx="13"/>
          </p:nvPr>
        </p:nvSpPr>
        <p:spPr>
          <a:xfrm>
            <a:off x="6251999" y="1753200"/>
            <a:ext cx="5400000" cy="4423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a:xfrm>
            <a:off x="6251997" y="540001"/>
            <a:ext cx="5400001" cy="1034462"/>
          </a:xfrm>
        </p:spPr>
        <p:txBody>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9" name="Picture Placeholder 4">
            <a:extLst>
              <a:ext uri="{FF2B5EF4-FFF2-40B4-BE49-F238E27FC236}">
                <a16:creationId xmlns:a16="http://schemas.microsoft.com/office/drawing/2014/main" id="{42E6366C-9796-425C-921A-B13B6FA62907}"/>
              </a:ext>
            </a:extLst>
          </p:cNvPr>
          <p:cNvSpPr>
            <a:spLocks noGrp="1"/>
          </p:cNvSpPr>
          <p:nvPr>
            <p:ph type="pic" sz="quarter" idx="14"/>
          </p:nvPr>
        </p:nvSpPr>
        <p:spPr>
          <a:xfrm>
            <a:off x="540000" y="540002"/>
            <a:ext cx="5374800" cy="5637562"/>
          </a:xfr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2283389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19A9FC-BDB2-4912-A1E5-E90EBE563BE5}"/>
              </a:ext>
            </a:extLst>
          </p:cNvPr>
          <p:cNvSpPr>
            <a:spLocks noGrp="1"/>
          </p:cNvSpPr>
          <p:nvPr>
            <p:ph type="pic" sz="quarter" idx="14"/>
          </p:nvPr>
        </p:nvSpPr>
        <p:spPr>
          <a:xfrm>
            <a:off x="539775" y="540002"/>
            <a:ext cx="11112000" cy="5636962"/>
          </a:xfrm>
        </p:spPr>
        <p:txBody>
          <a:bodyPr anchor="ctr"/>
          <a:lstStyle>
            <a:lvl1pPr algn="ctr">
              <a:defRPr/>
            </a:lvl1pPr>
          </a:lstStyle>
          <a:p>
            <a:r>
              <a:rPr lang="en-US"/>
              <a:t>Click icon to add picture</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179072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182730"/>
            <a:ext cx="6032250" cy="2088000"/>
          </a:xfrm>
        </p:spPr>
        <p:txBody>
          <a:bodyPr anchor="t">
            <a:normAutofit/>
          </a:bodyPr>
          <a:lstStyle>
            <a:lvl1pPr algn="l">
              <a:lnSpc>
                <a:spcPts val="4800"/>
              </a:lnSpc>
              <a:defRPr sz="4500">
                <a:solidFill>
                  <a:schemeClr val="tx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a:solidFill>
                  <a:schemeClr val="tx2"/>
                </a:solidFill>
              </a:rPr>
              <a:t>ageing-better.org.uk</a:t>
            </a:r>
          </a:p>
        </p:txBody>
      </p:sp>
      <p:pic>
        <p:nvPicPr>
          <p:cNvPr id="5" name="Picture 4" descr="A picture containing food, drawing&#10;&#10;Description automatically generated">
            <a:extLst>
              <a:ext uri="{FF2B5EF4-FFF2-40B4-BE49-F238E27FC236}">
                <a16:creationId xmlns:a16="http://schemas.microsoft.com/office/drawing/2014/main" id="{EF297F36-1F0C-4B94-A560-40EEF49B06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6" name="Rectangle 5">
            <a:extLst>
              <a:ext uri="{FF2B5EF4-FFF2-40B4-BE49-F238E27FC236}">
                <a16:creationId xmlns:a16="http://schemas.microsoft.com/office/drawing/2014/main" id="{8EA6A719-9FCD-4918-A77C-F2077EFC0956}"/>
              </a:ext>
            </a:extLst>
          </p:cNvPr>
          <p:cNvSpPr/>
          <p:nvPr userDrawn="1"/>
        </p:nvSpPr>
        <p:spPr>
          <a:xfrm>
            <a:off x="7587916" y="-2666"/>
            <a:ext cx="4604084" cy="6860666"/>
          </a:xfrm>
          <a:custGeom>
            <a:avLst/>
            <a:gdLst>
              <a:gd name="connsiteX0" fmla="*/ 0 w 4604084"/>
              <a:gd name="connsiteY0" fmla="*/ 0 h 6858000"/>
              <a:gd name="connsiteX1" fmla="*/ 4604084 w 4604084"/>
              <a:gd name="connsiteY1" fmla="*/ 0 h 6858000"/>
              <a:gd name="connsiteX2" fmla="*/ 4604084 w 4604084"/>
              <a:gd name="connsiteY2" fmla="*/ 6858000 h 6858000"/>
              <a:gd name="connsiteX3" fmla="*/ 0 w 4604084"/>
              <a:gd name="connsiteY3" fmla="*/ 6858000 h 6858000"/>
              <a:gd name="connsiteX4" fmla="*/ 0 w 4604084"/>
              <a:gd name="connsiteY4" fmla="*/ 0 h 6858000"/>
              <a:gd name="connsiteX0" fmla="*/ 0 w 4604084"/>
              <a:gd name="connsiteY0" fmla="*/ 2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 name="connsiteX5" fmla="*/ 0 w 4604084"/>
              <a:gd name="connsiteY5" fmla="*/ 2666 h 6860666"/>
              <a:gd name="connsiteX0" fmla="*/ 0 w 4604084"/>
              <a:gd name="connsiteY0" fmla="*/ 6860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4084" h="6860666">
                <a:moveTo>
                  <a:pt x="0" y="6860666"/>
                </a:moveTo>
                <a:lnTo>
                  <a:pt x="3974046" y="0"/>
                </a:lnTo>
                <a:lnTo>
                  <a:pt x="4604084" y="2666"/>
                </a:lnTo>
                <a:lnTo>
                  <a:pt x="4604084" y="6860666"/>
                </a:lnTo>
                <a:lnTo>
                  <a:pt x="0" y="6860666"/>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3727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1966893" y="1636295"/>
            <a:ext cx="8444433" cy="3721768"/>
          </a:xfrm>
        </p:spPr>
        <p:txBody>
          <a:bodyPr>
            <a:normAutofit/>
          </a:bodyPr>
          <a:lstStyle>
            <a:lvl1pPr>
              <a:lnSpc>
                <a:spcPts val="1400"/>
              </a:lnSpc>
              <a:spcAft>
                <a:spcPts val="0"/>
              </a:spcAft>
              <a:defRPr sz="1200"/>
            </a:lvl1pPr>
            <a:lvl2pPr marL="180000" indent="-180000">
              <a:lnSpc>
                <a:spcPts val="1400"/>
              </a:lnSpc>
              <a:spcAft>
                <a:spcPts val="0"/>
              </a:spcAft>
              <a:defRPr sz="1200"/>
            </a:lvl2pPr>
            <a:lvl3pPr marL="180000" indent="-180000">
              <a:lnSpc>
                <a:spcPts val="1400"/>
              </a:lnSpc>
              <a:spcAft>
                <a:spcPts val="0"/>
              </a:spcAft>
              <a:defRPr sz="1200"/>
            </a:lvl3pPr>
            <a:lvl4pPr marL="180000" indent="-180000">
              <a:lnSpc>
                <a:spcPts val="1400"/>
              </a:lnSpc>
              <a:spcAft>
                <a:spcPts val="0"/>
              </a:spcAft>
              <a:defRPr sz="1200"/>
            </a:lvl4pPr>
            <a:lvl5pPr marL="180000" indent="-180000">
              <a:lnSpc>
                <a:spcPts val="1400"/>
              </a:lnSpc>
              <a:spcAft>
                <a:spcPts val="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9" name="Text Placeholder 8">
            <a:extLst>
              <a:ext uri="{FF2B5EF4-FFF2-40B4-BE49-F238E27FC236}">
                <a16:creationId xmlns:a16="http://schemas.microsoft.com/office/drawing/2014/main" id="{D946D198-AFD1-4C75-9986-DDCE14775B91}"/>
              </a:ext>
            </a:extLst>
          </p:cNvPr>
          <p:cNvSpPr>
            <a:spLocks noGrp="1"/>
          </p:cNvSpPr>
          <p:nvPr>
            <p:ph type="body" sz="quarter" idx="13"/>
          </p:nvPr>
        </p:nvSpPr>
        <p:spPr>
          <a:xfrm>
            <a:off x="1966913" y="5523630"/>
            <a:ext cx="8443912" cy="550863"/>
          </a:xfrm>
        </p:spPr>
        <p:txBody>
          <a:bodyPr>
            <a:noAutofit/>
          </a:bodyPr>
          <a:lstStyle>
            <a:lvl1pPr>
              <a:lnSpc>
                <a:spcPts val="1400"/>
              </a:lnSpc>
              <a:spcAft>
                <a:spcPts val="0"/>
              </a:spcAft>
              <a:defRPr sz="1200"/>
            </a:lvl1pPr>
            <a:lvl2pPr>
              <a:lnSpc>
                <a:spcPts val="1400"/>
              </a:lnSpc>
              <a:spcAft>
                <a:spcPts val="0"/>
              </a:spcAft>
              <a:defRPr sz="1200"/>
            </a:lvl2pPr>
            <a:lvl3pPr>
              <a:lnSpc>
                <a:spcPts val="1400"/>
              </a:lnSpc>
              <a:spcAft>
                <a:spcPts val="0"/>
              </a:spcAft>
              <a:defRPr sz="1200"/>
            </a:lvl3pPr>
            <a:lvl4pPr>
              <a:lnSpc>
                <a:spcPts val="1400"/>
              </a:lnSpc>
              <a:spcAft>
                <a:spcPts val="0"/>
              </a:spcAft>
              <a:defRPr sz="1200"/>
            </a:lvl4pPr>
            <a:lvl5pPr>
              <a:lnSpc>
                <a:spcPts val="1400"/>
              </a:lnSpc>
              <a:spcAft>
                <a:spcPts val="0"/>
              </a:spcAft>
              <a:defRPr sz="1200"/>
            </a:lvl5pPr>
          </a:lstStyle>
          <a:p>
            <a:pPr lvl="0"/>
            <a:r>
              <a:rPr lang="en-US"/>
              <a:t>Click to edit Master text styles</a:t>
            </a:r>
          </a:p>
        </p:txBody>
      </p:sp>
    </p:spTree>
    <p:extLst>
      <p:ext uri="{BB962C8B-B14F-4D97-AF65-F5344CB8AC3E}">
        <p14:creationId xmlns:p14="http://schemas.microsoft.com/office/powerpoint/2010/main" val="406960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182730"/>
            <a:ext cx="6032250" cy="2088000"/>
          </a:xfrm>
        </p:spPr>
        <p:txBody>
          <a:bodyPr anchor="t">
            <a:normAutofit/>
          </a:bodyPr>
          <a:lstStyle>
            <a:lvl1pPr algn="l">
              <a:lnSpc>
                <a:spcPts val="4800"/>
              </a:lnSpc>
              <a:defRPr sz="4500">
                <a:solidFill>
                  <a:schemeClr val="tx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a:solidFill>
                  <a:schemeClr val="tx2"/>
                </a:solidFill>
              </a:rPr>
              <a:t>ageing-better.org.uk</a:t>
            </a:r>
          </a:p>
        </p:txBody>
      </p:sp>
      <p:pic>
        <p:nvPicPr>
          <p:cNvPr id="5" name="Picture 4" descr="A picture containing food, drawing&#10;&#10;Description automatically generated">
            <a:extLst>
              <a:ext uri="{FF2B5EF4-FFF2-40B4-BE49-F238E27FC236}">
                <a16:creationId xmlns:a16="http://schemas.microsoft.com/office/drawing/2014/main" id="{EF297F36-1F0C-4B94-A560-40EEF49B06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6" name="Rectangle 5">
            <a:extLst>
              <a:ext uri="{FF2B5EF4-FFF2-40B4-BE49-F238E27FC236}">
                <a16:creationId xmlns:a16="http://schemas.microsoft.com/office/drawing/2014/main" id="{8EA6A719-9FCD-4918-A77C-F2077EFC0956}"/>
              </a:ext>
            </a:extLst>
          </p:cNvPr>
          <p:cNvSpPr/>
          <p:nvPr userDrawn="1"/>
        </p:nvSpPr>
        <p:spPr>
          <a:xfrm>
            <a:off x="7587916" y="-2666"/>
            <a:ext cx="4604084" cy="6860666"/>
          </a:xfrm>
          <a:custGeom>
            <a:avLst/>
            <a:gdLst>
              <a:gd name="connsiteX0" fmla="*/ 0 w 4604084"/>
              <a:gd name="connsiteY0" fmla="*/ 0 h 6858000"/>
              <a:gd name="connsiteX1" fmla="*/ 4604084 w 4604084"/>
              <a:gd name="connsiteY1" fmla="*/ 0 h 6858000"/>
              <a:gd name="connsiteX2" fmla="*/ 4604084 w 4604084"/>
              <a:gd name="connsiteY2" fmla="*/ 6858000 h 6858000"/>
              <a:gd name="connsiteX3" fmla="*/ 0 w 4604084"/>
              <a:gd name="connsiteY3" fmla="*/ 6858000 h 6858000"/>
              <a:gd name="connsiteX4" fmla="*/ 0 w 4604084"/>
              <a:gd name="connsiteY4" fmla="*/ 0 h 6858000"/>
              <a:gd name="connsiteX0" fmla="*/ 0 w 4604084"/>
              <a:gd name="connsiteY0" fmla="*/ 2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 name="connsiteX5" fmla="*/ 0 w 4604084"/>
              <a:gd name="connsiteY5" fmla="*/ 2666 h 6860666"/>
              <a:gd name="connsiteX0" fmla="*/ 0 w 4604084"/>
              <a:gd name="connsiteY0" fmla="*/ 6860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4084" h="6860666">
                <a:moveTo>
                  <a:pt x="0" y="6860666"/>
                </a:moveTo>
                <a:lnTo>
                  <a:pt x="3974046" y="0"/>
                </a:lnTo>
                <a:lnTo>
                  <a:pt x="4604084" y="2666"/>
                </a:lnTo>
                <a:lnTo>
                  <a:pt x="4604084" y="6860666"/>
                </a:lnTo>
                <a:lnTo>
                  <a:pt x="0" y="686066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4457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182730"/>
            <a:ext cx="6032250" cy="2088000"/>
          </a:xfrm>
        </p:spPr>
        <p:txBody>
          <a:bodyPr anchor="t">
            <a:normAutofit/>
          </a:bodyPr>
          <a:lstStyle>
            <a:lvl1pPr algn="l">
              <a:lnSpc>
                <a:spcPts val="4800"/>
              </a:lnSpc>
              <a:defRPr sz="4500">
                <a:solidFill>
                  <a:schemeClr val="tx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a:solidFill>
                  <a:schemeClr val="tx2"/>
                </a:solidFill>
              </a:rPr>
              <a:t>ageing-better.org.uk</a:t>
            </a:r>
          </a:p>
        </p:txBody>
      </p:sp>
      <p:pic>
        <p:nvPicPr>
          <p:cNvPr id="5" name="Picture 4" descr="A picture containing food, drawing&#10;&#10;Description automatically generated">
            <a:extLst>
              <a:ext uri="{FF2B5EF4-FFF2-40B4-BE49-F238E27FC236}">
                <a16:creationId xmlns:a16="http://schemas.microsoft.com/office/drawing/2014/main" id="{EF297F36-1F0C-4B94-A560-40EEF49B06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6" name="Rectangle 5">
            <a:extLst>
              <a:ext uri="{FF2B5EF4-FFF2-40B4-BE49-F238E27FC236}">
                <a16:creationId xmlns:a16="http://schemas.microsoft.com/office/drawing/2014/main" id="{8EA6A719-9FCD-4918-A77C-F2077EFC0956}"/>
              </a:ext>
            </a:extLst>
          </p:cNvPr>
          <p:cNvSpPr/>
          <p:nvPr userDrawn="1"/>
        </p:nvSpPr>
        <p:spPr>
          <a:xfrm>
            <a:off x="7587916" y="-2666"/>
            <a:ext cx="4604084" cy="6860666"/>
          </a:xfrm>
          <a:custGeom>
            <a:avLst/>
            <a:gdLst>
              <a:gd name="connsiteX0" fmla="*/ 0 w 4604084"/>
              <a:gd name="connsiteY0" fmla="*/ 0 h 6858000"/>
              <a:gd name="connsiteX1" fmla="*/ 4604084 w 4604084"/>
              <a:gd name="connsiteY1" fmla="*/ 0 h 6858000"/>
              <a:gd name="connsiteX2" fmla="*/ 4604084 w 4604084"/>
              <a:gd name="connsiteY2" fmla="*/ 6858000 h 6858000"/>
              <a:gd name="connsiteX3" fmla="*/ 0 w 4604084"/>
              <a:gd name="connsiteY3" fmla="*/ 6858000 h 6858000"/>
              <a:gd name="connsiteX4" fmla="*/ 0 w 4604084"/>
              <a:gd name="connsiteY4" fmla="*/ 0 h 6858000"/>
              <a:gd name="connsiteX0" fmla="*/ 0 w 4604084"/>
              <a:gd name="connsiteY0" fmla="*/ 2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 name="connsiteX5" fmla="*/ 0 w 4604084"/>
              <a:gd name="connsiteY5" fmla="*/ 2666 h 6860666"/>
              <a:gd name="connsiteX0" fmla="*/ 0 w 4604084"/>
              <a:gd name="connsiteY0" fmla="*/ 6860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4084" h="6860666">
                <a:moveTo>
                  <a:pt x="0" y="6860666"/>
                </a:moveTo>
                <a:lnTo>
                  <a:pt x="3974046" y="0"/>
                </a:lnTo>
                <a:lnTo>
                  <a:pt x="4604084" y="2666"/>
                </a:lnTo>
                <a:lnTo>
                  <a:pt x="4604084" y="6860666"/>
                </a:lnTo>
                <a:lnTo>
                  <a:pt x="0" y="686066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2875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0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343150"/>
            <a:ext cx="6032250" cy="1908000"/>
          </a:xfrm>
        </p:spPr>
        <p:txBody>
          <a:bodyPr anchor="t">
            <a:normAutofit/>
          </a:bodyPr>
          <a:lstStyle>
            <a:lvl1pPr algn="l">
              <a:lnSpc>
                <a:spcPts val="4800"/>
              </a:lnSpc>
              <a:defRPr sz="4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a:solidFill>
                  <a:schemeClr val="bg1"/>
                </a:solidFill>
              </a:rPr>
              <a:t>ageing-better.org.uk</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4" name="Rectangle 3">
            <a:extLst>
              <a:ext uri="{FF2B5EF4-FFF2-40B4-BE49-F238E27FC236}">
                <a16:creationId xmlns:a16="http://schemas.microsoft.com/office/drawing/2014/main" id="{9578086F-0858-4181-8712-BB8A84000D4F}"/>
              </a:ext>
            </a:extLst>
          </p:cNvPr>
          <p:cNvSpPr/>
          <p:nvPr userDrawn="1"/>
        </p:nvSpPr>
        <p:spPr>
          <a:xfrm>
            <a:off x="5561573" y="-9054"/>
            <a:ext cx="6630427" cy="6867054"/>
          </a:xfrm>
          <a:custGeom>
            <a:avLst/>
            <a:gdLst>
              <a:gd name="connsiteX0" fmla="*/ 0 w 6630427"/>
              <a:gd name="connsiteY0" fmla="*/ 0 h 6863716"/>
              <a:gd name="connsiteX1" fmla="*/ 6630427 w 6630427"/>
              <a:gd name="connsiteY1" fmla="*/ 0 h 6863716"/>
              <a:gd name="connsiteX2" fmla="*/ 6630427 w 6630427"/>
              <a:gd name="connsiteY2" fmla="*/ 6863716 h 6863716"/>
              <a:gd name="connsiteX3" fmla="*/ 0 w 6630427"/>
              <a:gd name="connsiteY3" fmla="*/ 6863716 h 6863716"/>
              <a:gd name="connsiteX4" fmla="*/ 0 w 6630427"/>
              <a:gd name="connsiteY4" fmla="*/ 0 h 6863716"/>
              <a:gd name="connsiteX0" fmla="*/ 0 w 6630427"/>
              <a:gd name="connsiteY0" fmla="*/ 3337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 name="connsiteX5" fmla="*/ 0 w 6630427"/>
              <a:gd name="connsiteY5" fmla="*/ 3337 h 6867053"/>
              <a:gd name="connsiteX0" fmla="*/ 0 w 6630427"/>
              <a:gd name="connsiteY0" fmla="*/ 6867053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7053">
                <a:moveTo>
                  <a:pt x="0" y="6867053"/>
                </a:moveTo>
                <a:lnTo>
                  <a:pt x="3980779" y="0"/>
                </a:lnTo>
                <a:lnTo>
                  <a:pt x="6630427" y="3337"/>
                </a:lnTo>
                <a:lnTo>
                  <a:pt x="6630427" y="6867053"/>
                </a:lnTo>
                <a:lnTo>
                  <a:pt x="0" y="686705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7570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 0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6" name="Picture Placeholder 13">
            <a:extLst>
              <a:ext uri="{FF2B5EF4-FFF2-40B4-BE49-F238E27FC236}">
                <a16:creationId xmlns:a16="http://schemas.microsoft.com/office/drawing/2014/main" id="{6B977142-4933-49D3-8F0F-A8FC8722BC2B}"/>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7735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vider Slide - 02">
    <p:bg>
      <p:bgPr>
        <a:solidFill>
          <a:srgbClr val="F7EFDA"/>
        </a:solidFill>
        <a:effectLst/>
      </p:bgPr>
    </p:bg>
    <p:spTree>
      <p:nvGrpSpPr>
        <p:cNvPr id="1" name=""/>
        <p:cNvGrpSpPr/>
        <p:nvPr/>
      </p:nvGrpSpPr>
      <p:grpSpPr>
        <a:xfrm>
          <a:off x="0" y="0"/>
          <a:ext cx="0" cy="0"/>
          <a:chOff x="0" y="0"/>
          <a:chExt cx="0" cy="0"/>
        </a:xfrm>
      </p:grpSpPr>
      <p:pic>
        <p:nvPicPr>
          <p:cNvPr id="9" name="Picture 8" descr="A picture containing graphics, toy, room, drawing&#10;&#10;Description automatically generated">
            <a:extLst>
              <a:ext uri="{FF2B5EF4-FFF2-40B4-BE49-F238E27FC236}">
                <a16:creationId xmlns:a16="http://schemas.microsoft.com/office/drawing/2014/main" id="{77C5280E-AB6E-4C24-B6E8-FC04439CDC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37852" y="1307767"/>
            <a:ext cx="5754148" cy="4242465"/>
          </a:xfrm>
          <a:prstGeom prst="rect">
            <a:avLst/>
          </a:prstGeom>
        </p:spPr>
      </p:pic>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4104976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Divider Slide - 02">
    <p:bg>
      <p:bgPr>
        <a:solidFill>
          <a:srgbClr val="F7EFD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2934167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04">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pic>
        <p:nvPicPr>
          <p:cNvPr id="6" name="Picture 5" descr="A close up of a logo&#10;&#10;Description automatically generated">
            <a:extLst>
              <a:ext uri="{FF2B5EF4-FFF2-40B4-BE49-F238E27FC236}">
                <a16:creationId xmlns:a16="http://schemas.microsoft.com/office/drawing/2014/main" id="{6328B93F-8B2E-4E4F-8C2C-30053DCD6E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1605" y="-4186"/>
            <a:ext cx="6630395" cy="6862186"/>
          </a:xfrm>
          <a:prstGeom prst="rect">
            <a:avLst/>
          </a:prstGeom>
        </p:spPr>
      </p:pic>
    </p:spTree>
    <p:extLst>
      <p:ext uri="{BB962C8B-B14F-4D97-AF65-F5344CB8AC3E}">
        <p14:creationId xmlns:p14="http://schemas.microsoft.com/office/powerpoint/2010/main" val="107953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50725B-5048-4F3E-9DC1-7EF59B015559}"/>
              </a:ext>
            </a:extLst>
          </p:cNvPr>
          <p:cNvSpPr>
            <a:spLocks noGrp="1"/>
          </p:cNvSpPr>
          <p:nvPr>
            <p:ph type="title"/>
          </p:nvPr>
        </p:nvSpPr>
        <p:spPr>
          <a:xfrm>
            <a:off x="539999" y="540001"/>
            <a:ext cx="11112000" cy="1034462"/>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855DF8-B33B-4566-9E0D-CBC6AD0865B4}"/>
              </a:ext>
            </a:extLst>
          </p:cNvPr>
          <p:cNvSpPr>
            <a:spLocks noGrp="1"/>
          </p:cNvSpPr>
          <p:nvPr>
            <p:ph type="body" idx="1"/>
          </p:nvPr>
        </p:nvSpPr>
        <p:spPr>
          <a:xfrm>
            <a:off x="540000" y="1753849"/>
            <a:ext cx="11112000" cy="4423114"/>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0"/>
            <a:endParaRPr lang="en-GB"/>
          </a:p>
        </p:txBody>
      </p:sp>
      <p:sp>
        <p:nvSpPr>
          <p:cNvPr id="6" name="Slide Number Placeholder 5">
            <a:extLst>
              <a:ext uri="{FF2B5EF4-FFF2-40B4-BE49-F238E27FC236}">
                <a16:creationId xmlns:a16="http://schemas.microsoft.com/office/drawing/2014/main" id="{22D8FEB6-640B-4FFF-9C60-025821199623}"/>
              </a:ext>
            </a:extLst>
          </p:cNvPr>
          <p:cNvSpPr>
            <a:spLocks noGrp="1"/>
          </p:cNvSpPr>
          <p:nvPr>
            <p:ph type="sldNum" sz="quarter" idx="4"/>
          </p:nvPr>
        </p:nvSpPr>
        <p:spPr>
          <a:xfrm>
            <a:off x="8908800" y="6374142"/>
            <a:ext cx="2743200" cy="365125"/>
          </a:xfrm>
          <a:prstGeom prst="rect">
            <a:avLst/>
          </a:prstGeom>
        </p:spPr>
        <p:txBody>
          <a:bodyPr vert="horz" lIns="0" tIns="0" rIns="0" bIns="0" rtlCol="0" anchor="t" anchorCtr="0">
            <a:noAutofit/>
          </a:bodyPr>
          <a:lstStyle>
            <a:lvl1pPr algn="r">
              <a:defRPr sz="1200" b="1">
                <a:solidFill>
                  <a:schemeClr val="tx2"/>
                </a:solidFill>
              </a:defRPr>
            </a:lvl1pPr>
          </a:lstStyle>
          <a:p>
            <a:fld id="{B5042770-298F-4A05-AC19-71EBAFD4AFB7}" type="slidenum">
              <a:rPr lang="en-GB" smtClean="0"/>
              <a:pPr/>
              <a:t>‹#›</a:t>
            </a:fld>
            <a:endParaRPr lang="en-GB"/>
          </a:p>
        </p:txBody>
      </p:sp>
    </p:spTree>
    <p:extLst>
      <p:ext uri="{BB962C8B-B14F-4D97-AF65-F5344CB8AC3E}">
        <p14:creationId xmlns:p14="http://schemas.microsoft.com/office/powerpoint/2010/main" val="874641505"/>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8" r:id="rId3"/>
    <p:sldLayoutId id="2147483669" r:id="rId4"/>
    <p:sldLayoutId id="2147483653" r:id="rId5"/>
    <p:sldLayoutId id="2147483654" r:id="rId6"/>
    <p:sldLayoutId id="2147483651" r:id="rId7"/>
    <p:sldLayoutId id="2147483670" r:id="rId8"/>
    <p:sldLayoutId id="2147483666" r:id="rId9"/>
    <p:sldLayoutId id="2147483667" r:id="rId10"/>
    <p:sldLayoutId id="2147483659" r:id="rId11"/>
    <p:sldLayoutId id="2147483650" r:id="rId12"/>
    <p:sldLayoutId id="2147483663" r:id="rId13"/>
    <p:sldLayoutId id="2147483658" r:id="rId14"/>
    <p:sldLayoutId id="2147483665" r:id="rId15"/>
    <p:sldLayoutId id="2147483664" r:id="rId16"/>
    <p:sldLayoutId id="2147483655" r:id="rId17"/>
    <p:sldLayoutId id="2147483662" r:id="rId18"/>
    <p:sldLayoutId id="2147483657" r:id="rId19"/>
    <p:sldLayoutId id="2147483656" r:id="rId20"/>
  </p:sldLayoutIdLst>
  <p:txStyles>
    <p:titleStyle>
      <a:lvl1pPr algn="l" defTabSz="914400" rtl="0" eaLnBrk="1" latinLnBrk="0" hangingPunct="1">
        <a:lnSpc>
          <a:spcPts val="3600"/>
        </a:lnSpc>
        <a:spcBef>
          <a:spcPct val="0"/>
        </a:spcBef>
        <a:buNone/>
        <a:defRPr sz="3000" kern="1200">
          <a:solidFill>
            <a:schemeClr val="tx2"/>
          </a:solidFill>
          <a:latin typeface="+mj-lt"/>
          <a:ea typeface="+mj-ea"/>
          <a:cs typeface="+mj-cs"/>
        </a:defRPr>
      </a:lvl1pPr>
    </p:titleStyle>
    <p:bodyStyle>
      <a:lvl1pPr marL="342900" indent="-342900" algn="l" defTabSz="914400" rtl="0" eaLnBrk="1" latinLnBrk="0" hangingPunct="1">
        <a:lnSpc>
          <a:spcPts val="2700"/>
        </a:lnSpc>
        <a:spcBef>
          <a:spcPts val="0"/>
        </a:spcBef>
        <a:spcAft>
          <a:spcPts val="1400"/>
        </a:spcAft>
        <a:buFont typeface="Arial" panose="020B0604020202020204" pitchFamily="34" charset="0"/>
        <a:buChar char="–"/>
        <a:defRPr sz="2100" kern="1200">
          <a:solidFill>
            <a:schemeClr val="tx1"/>
          </a:solidFill>
          <a:latin typeface="+mn-lt"/>
          <a:ea typeface="+mn-ea"/>
          <a:cs typeface="+mn-cs"/>
        </a:defRPr>
      </a:lvl1pPr>
      <a:lvl2pPr marL="216000" indent="-216000" algn="l" defTabSz="914400" rtl="0" eaLnBrk="1" latinLnBrk="0" hangingPunct="1">
        <a:lnSpc>
          <a:spcPts val="2700"/>
        </a:lnSpc>
        <a:spcBef>
          <a:spcPts val="0"/>
        </a:spcBef>
        <a:spcAft>
          <a:spcPts val="1200"/>
        </a:spcAft>
        <a:buClr>
          <a:schemeClr val="tx1"/>
        </a:buClr>
        <a:buFont typeface="Symbol" panose="05050102010706020507" pitchFamily="18" charset="2"/>
        <a:buChar char="-"/>
        <a:defRPr sz="2100" kern="1200">
          <a:solidFill>
            <a:schemeClr val="tx1"/>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gov.uk/government/statistical-data-sets/journey-time-statistics-data-tables-jts#journey-times-to-key-services-by-lower-super-output-area-jts05" TargetMode="Externa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hyperlink" Target="https://fingertips.phe.org.uk/profile/healthy-ageing/data#page/7/gid/1938133250/pat/6/par/E12000001/ati/402/are/E06000047/iid/90638/age/27/sex/4/cat/-1/ctp/-1/yrr/1/cid/4/tbm/1/page-options/car-ao-0_car-do-0_ine-vo-0_ine-pt-2_ine-yo-1:2019:-1:-1_ine-ct-51" TargetMode="External"/><Relationship Id="rId2" Type="http://schemas.openxmlformats.org/officeDocument/2006/relationships/hyperlink" Target="https://fingertips.phe.org.uk/profile/healthy-ageing/data#page/7/gid/1938133250/pat/6/par/E12000001/ati/402/are/E06000047/iid/93758/age/164/sex/4/cat/-1/ctp/-1/yrr/1/cid/4/tbm/1/page-options/car-ao-0_car-do-0_ine-vo-0_ine-yo-1:2019:-1:-1_ine-ct-51_ine-pt-2" TargetMode="External"/><Relationship Id="rId1" Type="http://schemas.openxmlformats.org/officeDocument/2006/relationships/slideLayout" Target="../slideLayouts/slideLayout20.xml"/><Relationship Id="rId6" Type="http://schemas.openxmlformats.org/officeDocument/2006/relationships/hyperlink" Target="https://activelives.sportengland.org/Home/AdultData" TargetMode="External"/><Relationship Id="rId5" Type="http://schemas.openxmlformats.org/officeDocument/2006/relationships/hyperlink" Target="https://fingertips.phe.org.uk/profile/healthy-ageing/data#page/7/gid/1938133250/pat/6/par/E12000001/ati/402/are/E06000047/iid/22302/age/164/sex/4/cat/-1/ctp/-1/yrr/1/cid/4/tbm/1/page-options/car-ao-0_car-do-0_ine-vo-0_ine-yo-1:2015:-1:-1_ine-ct-33_ine-pt-2" TargetMode="External"/><Relationship Id="rId4" Type="http://schemas.openxmlformats.org/officeDocument/2006/relationships/hyperlink" Target="https://fingertips.phe.org.uk/profile/healthy-ageing/data#page/7/gid/1938133250/pat/6/par/E12000001/ati/402/are/E06000047/iid/90280/age/27/sex/4/cat/-1/ctp/-1/yrr/1/cid/4/tbm/1/page-options/car-ao-0_car-do-0_ine-vo-0_ine-pt-2_ine-ct-39_ine-yo-1:2019:-1:-1" TargetMode="External"/></Relationships>
</file>

<file path=ppt/slides/_rels/slide12.xml.rels><?xml version="1.0" encoding="UTF-8" standalone="yes"?>
<Relationships xmlns="http://schemas.openxmlformats.org/package/2006/relationships"><Relationship Id="rId2" Type="http://schemas.microsoft.com/office/2018/10/relationships/comments" Target="../comments/modernComment_147_3CB59BDE.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hyperlink" Target="https://www.ons.gov.uk/peoplepopulationandcommunity/householdcharacteristics/homeinternetandsocialmediausage/datasets/internetaccesshouseholdsandindividualsreferencetables" TargetMode="External"/><Relationship Id="rId2" Type="http://schemas.microsoft.com/office/2018/10/relationships/comments" Target="../comments/modernComment_148_E62CDF45.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hyperlink" Target="https://pubmed.ncbi.nlm.nih.gov/24452240/" TargetMode="Externa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hyperlink" Target="https://fingertips.phe.org.uk/profile/healthy-ageing/data#page/3/gid/1938133280/pat/15/par/E92000001/ati/401/are/E08000021/iid/93190/age/94/sex/1/cat/-1/ctp/-1/yrr/3/cid/4/tbm/1/page-options/car-do-1_car-ao-0" TargetMode="External"/><Relationship Id="rId2" Type="http://schemas.openxmlformats.org/officeDocument/2006/relationships/hyperlink" Target="https://www.ons.gov.uk/peoplepopulationandcommunity/healthandsocialcare/healthandlifeexpectancies/datasets/lifeexpectancyestimatesallagesuk" TargetMode="External"/><Relationship Id="rId1" Type="http://schemas.openxmlformats.org/officeDocument/2006/relationships/slideLayout" Target="../slideLayouts/slideLayout20.xml"/><Relationship Id="rId4" Type="http://schemas.openxmlformats.org/officeDocument/2006/relationships/hyperlink" Target="https://gp-patient.co.uk/analysistool?trend=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activelives.sportengland.org/Home/AdultData" TargetMode="External"/><Relationship Id="rId2" Type="http://schemas.openxmlformats.org/officeDocument/2006/relationships/hyperlink" Target="https://www.gov.uk/government/statistical-data-sets/journey-time-statistics-data-tables-jts#journey-times-to-key-services-by-lower-super-output-area-jts05" TargetMode="External"/><Relationship Id="rId1" Type="http://schemas.openxmlformats.org/officeDocument/2006/relationships/slideLayout" Target="../slideLayouts/slideLayout20.xml"/><Relationship Id="rId5" Type="http://schemas.openxmlformats.org/officeDocument/2006/relationships/hyperlink" Target="https://fingertips.phe.org.uk/profile/healthy-ageing/data#page/7/gid/1938133280/ati/401/iid/93774/age/27/sex/4/cat/-1/ctp/-1/yrr/1/cid/4/tbm/1/page-options/car-ao-1_car-do-0_ine-yo-1:2019:-1:-1_ine-ct-146_ine-pt-0" TargetMode="External"/><Relationship Id="rId4" Type="http://schemas.openxmlformats.org/officeDocument/2006/relationships/hyperlink" Target="https://gp-patient.co.uk/analysistool?trend=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ageing-better.org.uk/age-friendly-communities/eight-domains"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fingertips.phe.org.uk/profile/healthy-ageing" TargetMode="External"/><Relationship Id="rId2" Type="http://schemas.openxmlformats.org/officeDocument/2006/relationships/hyperlink" Target="https://www.ons.gov.uk/peoplepopulationandcommunity/birthsdeathsandmarriages/ageing/articles/subnationalageingtool/2020-07-20#:~:text=The%20subnational%20ageing%20tool%20enables,and%20countries%20in%20the%20UK."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s://ageing-better.org.uk/state-of-ageing"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hyperlink" Target="https://stat-xplore.dwp.gov.uk/" TargetMode="External"/><Relationship Id="rId3" Type="http://schemas.openxmlformats.org/officeDocument/2006/relationships/hyperlink" Target="https://www.nomisweb.co.uk/query/construct/summary.asp?mode=construct&amp;version=0&amp;dataset=2010" TargetMode="External"/><Relationship Id="rId7" Type="http://schemas.openxmlformats.org/officeDocument/2006/relationships/hyperlink" Target="https://opendatacommunities.org/slice?dataset=http%3A%2F%2Fopendatacommunities.org%2Fdata%2Fsocietal-wellbeing%2Fimd2019%2Findices&amp;http%3A%2F%2Fopendatacommunities.org%2Fdef%2Fontology%2Fcommunities%2Fsocietal_wellbeing%2Fimd%2Findices=http%3A%2F%2Fopendatacommunities.org%2Fdef%2Fconcept%2Fgeneral-concepts%2Fimd%2Fidaopi&amp;http%3A%2F%2Fopendatacommunities.org%2Fdef%2Fontology%2Ftime%2FrefPeriod=http%3A%2F%2Freference.data.gov.uk%2Fid%2Fyear%2F2019&amp;http%3A%2F%2Fpurl.org%2Flinked-data%2Fcube%23measureType=http%3A%2F%2Fopendatacommunities.org%2Fdef%2Fontology%2Fcommunities%2Fsocietal_wellbeing%2Fimd%2FdecObs"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hyperlink" Target="https://www.nomisweb.co.uk/query/construct/summary.asp?mode=construct&amp;version=0&amp;dataset=2006" TargetMode="External"/><Relationship Id="rId5" Type="http://schemas.openxmlformats.org/officeDocument/2006/relationships/hyperlink" Target="https://www.nomisweb.co.uk/query/construct/components/stdListComponent.asp?menuopt=12&amp;subcomp=100" TargetMode="External"/><Relationship Id="rId4" Type="http://schemas.openxmlformats.org/officeDocument/2006/relationships/hyperlink" Target="https://www.nomisweb.co.uk/query/construct/components/kwtableComponent.asp?menuopt=41&amp;subcomp="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overnment/statistical-data-sets/tenure-trends-and-cross-tenure-analysis" TargetMode="External"/><Relationship Id="rId7" Type="http://schemas.openxmlformats.org/officeDocument/2006/relationships/hyperlink" Target="https://www.gov.uk/government/statistics/sub-regional-fuel-poverty-data-2021"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hyperlink" Target="https://www.gov.uk/government/statistical-data-sets/dwelling-condition-and-safety" TargetMode="External"/><Relationship Id="rId5" Type="http://schemas.openxmlformats.org/officeDocument/2006/relationships/hyperlink" Target="https://www.gov.uk/government/statistical-data-sets/new-households-and-recent-movers" TargetMode="External"/><Relationship Id="rId4" Type="http://schemas.openxmlformats.org/officeDocument/2006/relationships/hyperlink" Target="https://www.gov.uk/government/statistical-data-sets/owner-occupiers-recent-first-time-buyers-and-second-hom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stat-xplore.dwp.gov.uk/webapi/jsf/tableView/tableView.xhtml" TargetMode="External"/><Relationship Id="rId2" Type="http://schemas.openxmlformats.org/officeDocument/2006/relationships/hyperlink" Target="https://www.nomisweb.co.uk/query/construct/summary.asp?menuopt=200&amp;subcomp=" TargetMode="External"/><Relationship Id="rId1" Type="http://schemas.openxmlformats.org/officeDocument/2006/relationships/slideLayout" Target="../slideLayouts/slideLayout20.xml"/><Relationship Id="rId6" Type="http://schemas.openxmlformats.org/officeDocument/2006/relationships/hyperlink" Target="https://activelives.sportengland.org/Home/AdultData" TargetMode="External"/><Relationship Id="rId5" Type="http://schemas.openxmlformats.org/officeDocument/2006/relationships/hyperlink" Target="https://www.ons.gov.uk/employmentandlabourmarket/peopleinwork/earningsandworkinghours/datasets/agegroupbyoccupation2digitsocashetable20" TargetMode="External"/><Relationship Id="rId4" Type="http://schemas.openxmlformats.org/officeDocument/2006/relationships/hyperlink" Target="https://www.nomisweb.co.uk/query/construct/summary.asp?mode=construct&amp;version=0&amp;dataset=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efra.maps.arcgis.com/apps/MapSeries/index.html?appid=2f24d6c942d44e81821c3ed2d4ab2ada" TargetMode="External"/><Relationship Id="rId2" Type="http://schemas.openxmlformats.org/officeDocument/2006/relationships/hyperlink" Target="http://publications.naturalengland.org.uk/publication/5102691145744384" TargetMode="External"/><Relationship Id="rId1" Type="http://schemas.openxmlformats.org/officeDocument/2006/relationships/slideLayout" Target="../slideLayouts/slideLayout20.xml"/><Relationship Id="rId4" Type="http://schemas.openxmlformats.org/officeDocument/2006/relationships/hyperlink" Target="https://roadtraffic.dft.gov.uk/custom-downloads/road-accid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A6AEAD-4880-4AA7-A73A-00478BB4C1B8}"/>
              </a:ext>
            </a:extLst>
          </p:cNvPr>
          <p:cNvSpPr>
            <a:spLocks noGrp="1"/>
          </p:cNvSpPr>
          <p:nvPr>
            <p:ph type="ctrTitle"/>
          </p:nvPr>
        </p:nvSpPr>
        <p:spPr/>
        <p:txBody>
          <a:bodyPr/>
          <a:lstStyle/>
          <a:p>
            <a:r>
              <a:rPr lang="en-GB">
                <a:cs typeface="Arial"/>
              </a:rPr>
              <a:t>Local-level ageing data</a:t>
            </a:r>
            <a:endParaRPr lang="en-GB"/>
          </a:p>
        </p:txBody>
      </p:sp>
      <p:sp>
        <p:nvSpPr>
          <p:cNvPr id="5" name="Subtitle 4">
            <a:extLst>
              <a:ext uri="{FF2B5EF4-FFF2-40B4-BE49-F238E27FC236}">
                <a16:creationId xmlns:a16="http://schemas.microsoft.com/office/drawing/2014/main" id="{C21255A5-BF29-4D59-9B0B-B4DDF4E42690}"/>
              </a:ext>
            </a:extLst>
          </p:cNvPr>
          <p:cNvSpPr>
            <a:spLocks noGrp="1"/>
          </p:cNvSpPr>
          <p:nvPr>
            <p:ph type="subTitle" idx="1"/>
          </p:nvPr>
        </p:nvSpPr>
        <p:spPr/>
        <p:txBody>
          <a:bodyPr>
            <a:normAutofit fontScale="77500" lnSpcReduction="20000"/>
          </a:bodyPr>
          <a:lstStyle/>
          <a:p>
            <a:r>
              <a:rPr lang="en-GB" dirty="0"/>
              <a:t>A guide to public data sources around ageing that are available at the level of local authorities or smaller areas across England (some also available for Scotland and Wales).</a:t>
            </a:r>
          </a:p>
          <a:p>
            <a:endParaRPr lang="en-GB" dirty="0"/>
          </a:p>
          <a:p>
            <a:r>
              <a:rPr lang="en-GB" i="1" dirty="0"/>
              <a:t>Compiled spring 2022</a:t>
            </a:r>
          </a:p>
        </p:txBody>
      </p:sp>
      <p:sp>
        <p:nvSpPr>
          <p:cNvPr id="6" name="Picture Placeholder 5">
            <a:extLst>
              <a:ext uri="{FF2B5EF4-FFF2-40B4-BE49-F238E27FC236}">
                <a16:creationId xmlns:a16="http://schemas.microsoft.com/office/drawing/2014/main" id="{294D28FA-F8D8-45C5-BDC5-59E670CF2C8B}"/>
              </a:ext>
            </a:extLst>
          </p:cNvPr>
          <p:cNvSpPr>
            <a:spLocks noGrp="1"/>
          </p:cNvSpPr>
          <p:nvPr>
            <p:ph type="pic" sz="quarter" idx="10"/>
          </p:nvPr>
        </p:nvSpPr>
        <p:spPr/>
      </p:sp>
    </p:spTree>
    <p:extLst>
      <p:ext uri="{BB962C8B-B14F-4D97-AF65-F5344CB8AC3E}">
        <p14:creationId xmlns:p14="http://schemas.microsoft.com/office/powerpoint/2010/main" val="715564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Transport</a:t>
            </a:r>
          </a:p>
        </p:txBody>
      </p:sp>
      <p:graphicFrame>
        <p:nvGraphicFramePr>
          <p:cNvPr id="5" name="Table 5">
            <a:extLst>
              <a:ext uri="{FF2B5EF4-FFF2-40B4-BE49-F238E27FC236}">
                <a16:creationId xmlns:a16="http://schemas.microsoft.com/office/drawing/2014/main" id="{7594A493-A9E6-4C07-B03A-7DA7C50EE7B1}"/>
              </a:ext>
            </a:extLst>
          </p:cNvPr>
          <p:cNvGraphicFramePr>
            <a:graphicFrameLocks noGrp="1"/>
          </p:cNvGraphicFramePr>
          <p:nvPr>
            <p:ph idx="1"/>
            <p:extLst>
              <p:ext uri="{D42A27DB-BD31-4B8C-83A1-F6EECF244321}">
                <p14:modId xmlns:p14="http://schemas.microsoft.com/office/powerpoint/2010/main" val="2506947422"/>
              </p:ext>
            </p:extLst>
          </p:nvPr>
        </p:nvGraphicFramePr>
        <p:xfrm>
          <a:off x="749552" y="1166249"/>
          <a:ext cx="10258874" cy="1961050"/>
        </p:xfrm>
        <a:graphic>
          <a:graphicData uri="http://schemas.openxmlformats.org/drawingml/2006/table">
            <a:tbl>
              <a:tblPr firstRow="1" bandRow="1">
                <a:tableStyleId>{5C22544A-7EE6-4342-B048-85BDC9FD1C3A}</a:tableStyleId>
              </a:tblPr>
              <a:tblGrid>
                <a:gridCol w="2053477">
                  <a:extLst>
                    <a:ext uri="{9D8B030D-6E8A-4147-A177-3AD203B41FA5}">
                      <a16:colId xmlns:a16="http://schemas.microsoft.com/office/drawing/2014/main" val="1535115210"/>
                    </a:ext>
                  </a:extLst>
                </a:gridCol>
                <a:gridCol w="1211945">
                  <a:extLst>
                    <a:ext uri="{9D8B030D-6E8A-4147-A177-3AD203B41FA5}">
                      <a16:colId xmlns:a16="http://schemas.microsoft.com/office/drawing/2014/main" val="4192193927"/>
                    </a:ext>
                  </a:extLst>
                </a:gridCol>
                <a:gridCol w="1297818">
                  <a:extLst>
                    <a:ext uri="{9D8B030D-6E8A-4147-A177-3AD203B41FA5}">
                      <a16:colId xmlns:a16="http://schemas.microsoft.com/office/drawing/2014/main" val="1520137497"/>
                    </a:ext>
                  </a:extLst>
                </a:gridCol>
                <a:gridCol w="1268924">
                  <a:extLst>
                    <a:ext uri="{9D8B030D-6E8A-4147-A177-3AD203B41FA5}">
                      <a16:colId xmlns:a16="http://schemas.microsoft.com/office/drawing/2014/main" val="3714516638"/>
                    </a:ext>
                  </a:extLst>
                </a:gridCol>
                <a:gridCol w="1042748">
                  <a:extLst>
                    <a:ext uri="{9D8B030D-6E8A-4147-A177-3AD203B41FA5}">
                      <a16:colId xmlns:a16="http://schemas.microsoft.com/office/drawing/2014/main" val="4294819125"/>
                    </a:ext>
                  </a:extLst>
                </a:gridCol>
                <a:gridCol w="3383962">
                  <a:extLst>
                    <a:ext uri="{9D8B030D-6E8A-4147-A177-3AD203B41FA5}">
                      <a16:colId xmlns:a16="http://schemas.microsoft.com/office/drawing/2014/main" val="3339886932"/>
                    </a:ext>
                  </a:extLst>
                </a:gridCol>
              </a:tblGrid>
              <a:tr h="641266">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GB" sz="1000" dirty="0"/>
                        <a:t>Smallest geography. Year;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GB" sz="1000"/>
                        <a:t>Demographic variables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Source; accessed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254622028"/>
                  </a:ext>
                </a:extLst>
              </a:tr>
              <a:tr h="617551">
                <a:tc>
                  <a:txBody>
                    <a:bodyPr/>
                    <a:lstStyle/>
                    <a:p>
                      <a:r>
                        <a:rPr lang="en-GB" sz="1000"/>
                        <a:t>Travel time (walking and cycling) to key services: food shop; town centre. (More health-related key services are listed in ‘Community support and health services’)</a:t>
                      </a:r>
                    </a:p>
                  </a:txBody>
                  <a:tcPr marT="50292" marB="50292">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LSOA.</a:t>
                      </a:r>
                      <a:r>
                        <a:rPr lang="en-GB" sz="1000" dirty="0"/>
                        <a:t> </a:t>
                      </a:r>
                      <a:r>
                        <a:rPr lang="en-GB" sz="1000" i="1" dirty="0"/>
                        <a:t>2019; intermittent from 2014</a:t>
                      </a:r>
                    </a:p>
                    <a:p>
                      <a:endParaRPr lang="en-GB" sz="1000" dirty="0"/>
                    </a:p>
                  </a:txBody>
                  <a:tcPr marT="50292" marB="50292">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NA</a:t>
                      </a:r>
                    </a:p>
                  </a:txBody>
                  <a:tcPr marT="50292" marB="50292">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Department for Transport; via </a:t>
                      </a:r>
                      <a:r>
                        <a:rPr lang="en-GB" sz="1000">
                          <a:hlinkClick r:id="rId2"/>
                        </a:rPr>
                        <a:t>Journey time statistics: data tables</a:t>
                      </a:r>
                      <a:endParaRPr lang="en-GB" sz="1000"/>
                    </a:p>
                  </a:txBody>
                  <a:tcPr marT="50292" marB="50292">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p>
                  </a:txBody>
                  <a:tcPr marT="50292" marB="50292">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[X]% of local people live within a 30 minute walk of a food shop. However, a significant minority – [Y]% - would need to walk up to an hour to the nearest shop. </a:t>
                      </a:r>
                      <a:r>
                        <a:rPr lang="en-GB" sz="1000" i="0" dirty="0"/>
                        <a:t>The areas which lack shops within half an hour’s walk tend to be in the [north] and [west] of the area.</a:t>
                      </a:r>
                      <a:endParaRPr lang="en-GB" sz="1000" dirty="0"/>
                    </a:p>
                    <a:p>
                      <a:r>
                        <a:rPr lang="en-GB" sz="1000" i="1" dirty="0"/>
                        <a:t>Note that you can compare this LSOA map with where older residents live, and where BAME people live to see inequalities in access to key services.</a:t>
                      </a:r>
                    </a:p>
                  </a:txBody>
                  <a:tcPr marT="50292" marB="50292">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287916097"/>
                  </a:ext>
                </a:extLst>
              </a:tr>
            </a:tbl>
          </a:graphicData>
        </a:graphic>
      </p:graphicFrame>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spTree>
    <p:extLst>
      <p:ext uri="{BB962C8B-B14F-4D97-AF65-F5344CB8AC3E}">
        <p14:creationId xmlns:p14="http://schemas.microsoft.com/office/powerpoint/2010/main" val="1730879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Social participation</a:t>
            </a:r>
          </a:p>
        </p:txBody>
      </p:sp>
      <p:graphicFrame>
        <p:nvGraphicFramePr>
          <p:cNvPr id="5" name="Table 5">
            <a:extLst>
              <a:ext uri="{FF2B5EF4-FFF2-40B4-BE49-F238E27FC236}">
                <a16:creationId xmlns:a16="http://schemas.microsoft.com/office/drawing/2014/main" id="{7594A493-A9E6-4C07-B03A-7DA7C50EE7B1}"/>
              </a:ext>
            </a:extLst>
          </p:cNvPr>
          <p:cNvGraphicFramePr>
            <a:graphicFrameLocks noGrp="1"/>
          </p:cNvGraphicFramePr>
          <p:nvPr>
            <p:ph idx="1"/>
            <p:extLst>
              <p:ext uri="{D42A27DB-BD31-4B8C-83A1-F6EECF244321}">
                <p14:modId xmlns:p14="http://schemas.microsoft.com/office/powerpoint/2010/main" val="2182597925"/>
              </p:ext>
            </p:extLst>
          </p:nvPr>
        </p:nvGraphicFramePr>
        <p:xfrm>
          <a:off x="733223" y="1166249"/>
          <a:ext cx="10220326" cy="4603666"/>
        </p:xfrm>
        <a:graphic>
          <a:graphicData uri="http://schemas.openxmlformats.org/drawingml/2006/table">
            <a:tbl>
              <a:tblPr firstRow="1" bandRow="1">
                <a:tableStyleId>{5C22544A-7EE6-4342-B048-85BDC9FD1C3A}</a:tableStyleId>
              </a:tblPr>
              <a:tblGrid>
                <a:gridCol w="1492792">
                  <a:extLst>
                    <a:ext uri="{9D8B030D-6E8A-4147-A177-3AD203B41FA5}">
                      <a16:colId xmlns:a16="http://schemas.microsoft.com/office/drawing/2014/main" val="1535115210"/>
                    </a:ext>
                  </a:extLst>
                </a:gridCol>
                <a:gridCol w="1248705">
                  <a:extLst>
                    <a:ext uri="{9D8B030D-6E8A-4147-A177-3AD203B41FA5}">
                      <a16:colId xmlns:a16="http://schemas.microsoft.com/office/drawing/2014/main" val="4192193927"/>
                    </a:ext>
                  </a:extLst>
                </a:gridCol>
                <a:gridCol w="1780674">
                  <a:extLst>
                    <a:ext uri="{9D8B030D-6E8A-4147-A177-3AD203B41FA5}">
                      <a16:colId xmlns:a16="http://schemas.microsoft.com/office/drawing/2014/main" val="1520137497"/>
                    </a:ext>
                  </a:extLst>
                </a:gridCol>
                <a:gridCol w="1097280">
                  <a:extLst>
                    <a:ext uri="{9D8B030D-6E8A-4147-A177-3AD203B41FA5}">
                      <a16:colId xmlns:a16="http://schemas.microsoft.com/office/drawing/2014/main" val="3714516638"/>
                    </a:ext>
                  </a:extLst>
                </a:gridCol>
                <a:gridCol w="2127183">
                  <a:extLst>
                    <a:ext uri="{9D8B030D-6E8A-4147-A177-3AD203B41FA5}">
                      <a16:colId xmlns:a16="http://schemas.microsoft.com/office/drawing/2014/main" val="2183815580"/>
                    </a:ext>
                  </a:extLst>
                </a:gridCol>
                <a:gridCol w="2473692">
                  <a:extLst>
                    <a:ext uri="{9D8B030D-6E8A-4147-A177-3AD203B41FA5}">
                      <a16:colId xmlns:a16="http://schemas.microsoft.com/office/drawing/2014/main" val="3339886932"/>
                    </a:ext>
                  </a:extLst>
                </a:gridCol>
              </a:tblGrid>
              <a:tr h="641266">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GB" sz="1000" dirty="0"/>
                        <a:t>Smallest geography. Year;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GB" sz="1000"/>
                        <a:t>Demographic variables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Source; accessed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GB" sz="1000" dirty="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254622028"/>
                  </a:ext>
                </a:extLst>
              </a:tr>
              <a:tr h="617551">
                <a:tc>
                  <a:txBody>
                    <a:bodyPr/>
                    <a:lstStyle/>
                    <a:p>
                      <a:r>
                        <a:rPr lang="en-GB" sz="1000" b="0" dirty="0"/>
                        <a:t>Percentage of adults who feel lonely often / always or some of the time</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Local authority. </a:t>
                      </a:r>
                      <a:r>
                        <a:rPr lang="en-GB" sz="1000" b="0" i="1" dirty="0"/>
                        <a:t>2019-20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(England)</a:t>
                      </a:r>
                    </a:p>
                    <a:p>
                      <a:endParaRPr lang="en-GB" sz="1000" b="1" dirty="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10 year age bands  </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OHID; via </a:t>
                      </a:r>
                      <a:r>
                        <a:rPr lang="en-GB" sz="1000" b="0">
                          <a:hlinkClick r:id="rId2"/>
                        </a:rPr>
                        <a:t>Fingertips</a:t>
                      </a:r>
                      <a:endParaRPr lang="en-GB" sz="1000" b="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dirty="0"/>
                        <a:t>[X]% of adults aged 65-74 reported feeling lonely often, always, or some of the time. This is [Y]% higher than adults aged 35-44. </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287916097"/>
                  </a:ext>
                </a:extLst>
              </a:tr>
              <a:tr h="617551">
                <a:tc>
                  <a:txBody>
                    <a:bodyPr/>
                    <a:lstStyle/>
                    <a:p>
                      <a:r>
                        <a:rPr lang="en-GB" sz="1000"/>
                        <a:t>Percentage of adult carers (65+) who have as much social contact as they’d like</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Local authority. </a:t>
                      </a:r>
                      <a:r>
                        <a:rPr lang="en-GB" sz="1000" i="1" dirty="0"/>
                        <a:t>2018-19; every two years</a:t>
                      </a:r>
                    </a:p>
                    <a:p>
                      <a:r>
                        <a:rPr lang="en-GB" sz="1000" dirty="0"/>
                        <a:t>(England)</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10 year age bands</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OHID; via </a:t>
                      </a:r>
                      <a:r>
                        <a:rPr lang="en-GB" sz="1000">
                          <a:hlinkClick r:id="rId3"/>
                        </a:rPr>
                        <a:t>Fingertips</a:t>
                      </a:r>
                      <a:endParaRPr lang="en-GB" sz="10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of adult carers over 65 locally said that they have as much social contact as they’d like. This is [Y]% higher than the same population in England as a whole. </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683638619"/>
                  </a:ext>
                </a:extLst>
              </a:tr>
              <a:tr h="617551">
                <a:tc>
                  <a:txBody>
                    <a:bodyPr/>
                    <a:lstStyle/>
                    <a:p>
                      <a:r>
                        <a:rPr lang="en-GB" sz="1000"/>
                        <a:t>Percentage of adult social care users (65+) who have as much social contact as they’d like</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dirty="0"/>
                        <a:t>Local authority. </a:t>
                      </a:r>
                      <a:r>
                        <a:rPr lang="en-GB" sz="1000" i="1" dirty="0"/>
                        <a:t>2019-20; annual</a:t>
                      </a:r>
                    </a:p>
                    <a:p>
                      <a:r>
                        <a:rPr lang="en-GB" sz="1000" dirty="0"/>
                        <a:t>(England)</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10 year age bands</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OHID; via </a:t>
                      </a:r>
                      <a:r>
                        <a:rPr lang="en-GB" sz="1000">
                          <a:hlinkClick r:id="rId4"/>
                        </a:rPr>
                        <a:t>Fingertips</a:t>
                      </a:r>
                      <a:endParaRPr lang="en-GB" sz="10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of adult social care users over 65 locally said that they have as much social contact as they’d like. This is [Y]% higher than the same population in England as a whole.</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691902868"/>
                  </a:ext>
                </a:extLst>
              </a:tr>
              <a:tr h="617551">
                <a:tc>
                  <a:txBody>
                    <a:bodyPr/>
                    <a:lstStyle/>
                    <a:p>
                      <a:r>
                        <a:rPr lang="en-GB" sz="1000" b="0"/>
                        <a:t>Percentage of people feeling that the things done in life are worthwhile</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dirty="0"/>
                        <a:t>Local authority. </a:t>
                      </a:r>
                      <a:r>
                        <a:rPr lang="en-GB" sz="1000" b="0" i="1" dirty="0"/>
                        <a:t>2019-20; annual</a:t>
                      </a:r>
                    </a:p>
                    <a:p>
                      <a:r>
                        <a:rPr lang="en-GB" sz="1000" b="0" dirty="0"/>
                        <a:t>(England)</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5 year age bands and 65+</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OHID, via </a:t>
                      </a:r>
                      <a:r>
                        <a:rPr lang="en-GB" sz="1000" b="0">
                          <a:hlinkClick r:id="rId5"/>
                        </a:rPr>
                        <a:t>Fingertips</a:t>
                      </a:r>
                      <a:endParaRPr lang="en-GB" sz="1000" b="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dirty="0"/>
                        <a:t>Among people over 50, those aged 55-59 were least likely to say that they feel the things that they do are worthwhile. </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1159383374"/>
                  </a:ext>
                </a:extLst>
              </a:tr>
              <a:tr h="617551">
                <a:tc>
                  <a:txBody>
                    <a:bodyPr/>
                    <a:lstStyle/>
                    <a:p>
                      <a:pPr lvl="0">
                        <a:buNone/>
                      </a:pPr>
                      <a:r>
                        <a:rPr lang="en-GB" sz="1000"/>
                        <a:t>Club membership</a:t>
                      </a:r>
                      <a:endParaRPr lang="en-US" sz="1000"/>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GB" sz="1000" b="1" dirty="0"/>
                        <a:t>Local authority.</a:t>
                      </a:r>
                      <a:r>
                        <a:rPr lang="en-GB" sz="1000" dirty="0"/>
                        <a:t> </a:t>
                      </a:r>
                      <a:r>
                        <a:rPr lang="en-GB" sz="1000" i="1" dirty="0"/>
                        <a:t>2020-21; annual </a:t>
                      </a:r>
                    </a:p>
                    <a:p>
                      <a:pPr lvl="0">
                        <a:buNone/>
                      </a:pPr>
                      <a:r>
                        <a:rPr lang="en-GB" sz="1000" dirty="0"/>
                        <a:t>(England)</a:t>
                      </a:r>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GB" sz="1000"/>
                        <a:t>Gender, 10 year age band, ethnicity, sexual orientation, socio-economic background, disability or long-term health condition (and more).</a:t>
                      </a:r>
                      <a:endParaRPr lang="en-US" sz="1000">
                        <a:highlight>
                          <a:srgbClr val="FFFF00"/>
                        </a:highlight>
                      </a:endParaRPr>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GB" sz="1000"/>
                        <a:t>Sport England </a:t>
                      </a:r>
                      <a:r>
                        <a:rPr lang="en-GB" sz="1000">
                          <a:hlinkClick r:id="rId6"/>
                        </a:rPr>
                        <a:t>‘Active Lives’</a:t>
                      </a:r>
                      <a:endParaRPr lang="en-GB" sz="1000"/>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GB" sz="1000"/>
                        <a:t>Larger sample size in ‘Active Partnerships’ more robust than local authority level. Adding more demographic variables will require larger geographies. </a:t>
                      </a:r>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GB" sz="1000" dirty="0"/>
                        <a:t>[X]% of people 55-74 in our Active Partnership  are part of a club. This is [Y%] higher than club membership among younger adults. </a:t>
                      </a:r>
                      <a:endParaRPr lang="en-US" sz="1000" dirty="0"/>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929057168"/>
                  </a:ext>
                </a:extLst>
              </a:tr>
            </a:tbl>
          </a:graphicData>
        </a:graphic>
      </p:graphicFrame>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spTree>
    <p:extLst>
      <p:ext uri="{BB962C8B-B14F-4D97-AF65-F5344CB8AC3E}">
        <p14:creationId xmlns:p14="http://schemas.microsoft.com/office/powerpoint/2010/main" val="1249204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Respect and social inclusion</a:t>
            </a:r>
          </a:p>
        </p:txBody>
      </p:sp>
      <p:graphicFrame>
        <p:nvGraphicFramePr>
          <p:cNvPr id="5" name="Table 5">
            <a:extLst>
              <a:ext uri="{FF2B5EF4-FFF2-40B4-BE49-F238E27FC236}">
                <a16:creationId xmlns:a16="http://schemas.microsoft.com/office/drawing/2014/main" id="{7594A493-A9E6-4C07-B03A-7DA7C50EE7B1}"/>
              </a:ext>
            </a:extLst>
          </p:cNvPr>
          <p:cNvGraphicFramePr>
            <a:graphicFrameLocks noGrp="1"/>
          </p:cNvGraphicFramePr>
          <p:nvPr>
            <p:ph idx="1"/>
            <p:extLst>
              <p:ext uri="{D42A27DB-BD31-4B8C-83A1-F6EECF244321}">
                <p14:modId xmlns:p14="http://schemas.microsoft.com/office/powerpoint/2010/main" val="3492934244"/>
              </p:ext>
            </p:extLst>
          </p:nvPr>
        </p:nvGraphicFramePr>
        <p:xfrm>
          <a:off x="733223" y="1166249"/>
          <a:ext cx="8958453" cy="3788795"/>
        </p:xfrm>
        <a:graphic>
          <a:graphicData uri="http://schemas.openxmlformats.org/drawingml/2006/table">
            <a:tbl>
              <a:tblPr firstRow="1" bandRow="1">
                <a:tableStyleId>{5C22544A-7EE6-4342-B048-85BDC9FD1C3A}</a:tableStyleId>
              </a:tblPr>
              <a:tblGrid>
                <a:gridCol w="1492792">
                  <a:extLst>
                    <a:ext uri="{9D8B030D-6E8A-4147-A177-3AD203B41FA5}">
                      <a16:colId xmlns:a16="http://schemas.microsoft.com/office/drawing/2014/main" val="1535115210"/>
                    </a:ext>
                  </a:extLst>
                </a:gridCol>
                <a:gridCol w="1114936">
                  <a:extLst>
                    <a:ext uri="{9D8B030D-6E8A-4147-A177-3AD203B41FA5}">
                      <a16:colId xmlns:a16="http://schemas.microsoft.com/office/drawing/2014/main" val="4192193927"/>
                    </a:ext>
                  </a:extLst>
                </a:gridCol>
                <a:gridCol w="637105">
                  <a:extLst>
                    <a:ext uri="{9D8B030D-6E8A-4147-A177-3AD203B41FA5}">
                      <a16:colId xmlns:a16="http://schemas.microsoft.com/office/drawing/2014/main" val="4039388171"/>
                    </a:ext>
                  </a:extLst>
                </a:gridCol>
                <a:gridCol w="1723082">
                  <a:extLst>
                    <a:ext uri="{9D8B030D-6E8A-4147-A177-3AD203B41FA5}">
                      <a16:colId xmlns:a16="http://schemas.microsoft.com/office/drawing/2014/main" val="1520137497"/>
                    </a:ext>
                  </a:extLst>
                </a:gridCol>
                <a:gridCol w="1143894">
                  <a:extLst>
                    <a:ext uri="{9D8B030D-6E8A-4147-A177-3AD203B41FA5}">
                      <a16:colId xmlns:a16="http://schemas.microsoft.com/office/drawing/2014/main" val="3714516638"/>
                    </a:ext>
                  </a:extLst>
                </a:gridCol>
                <a:gridCol w="2846644">
                  <a:extLst>
                    <a:ext uri="{9D8B030D-6E8A-4147-A177-3AD203B41FA5}">
                      <a16:colId xmlns:a16="http://schemas.microsoft.com/office/drawing/2014/main" val="3339886932"/>
                    </a:ext>
                  </a:extLst>
                </a:gridCol>
              </a:tblGrid>
              <a:tr h="641266">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GB" sz="1000" dirty="0"/>
                        <a:t>Smallest geography. Year;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GB" sz="1000"/>
                        <a:t>Demographic variables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Source; accessed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254622028"/>
                  </a:ext>
                </a:extLst>
              </a:tr>
              <a:tr h="617551">
                <a:tc>
                  <a:txBody>
                    <a:bodyPr/>
                    <a:lstStyle/>
                    <a:p>
                      <a:endParaRPr lang="en-GB" sz="1100" b="1"/>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1"/>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1"/>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1"/>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1"/>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1"/>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287916097"/>
                  </a:ext>
                </a:extLst>
              </a:tr>
              <a:tr h="617551">
                <a:tc>
                  <a:txBody>
                    <a:bodyPr/>
                    <a:lstStyle/>
                    <a:p>
                      <a:endParaRPr lang="en-GB" sz="11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683638619"/>
                  </a:ext>
                </a:extLst>
              </a:tr>
              <a:tr h="617551">
                <a:tc>
                  <a:txBody>
                    <a:bodyPr/>
                    <a:lstStyle/>
                    <a:p>
                      <a:endParaRPr lang="en-GB" sz="11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691902868"/>
                  </a:ext>
                </a:extLst>
              </a:tr>
              <a:tr h="617551">
                <a:tc>
                  <a:txBody>
                    <a:bodyPr/>
                    <a:lstStyle/>
                    <a:p>
                      <a:endParaRPr lang="en-GB" sz="1100" b="1"/>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1"/>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1"/>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1"/>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1"/>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1"/>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1159383374"/>
                  </a:ext>
                </a:extLst>
              </a:tr>
              <a:tr h="617551">
                <a:tc>
                  <a:txBody>
                    <a:bodyPr/>
                    <a:lstStyle/>
                    <a:p>
                      <a:pPr lvl="0">
                        <a:buNone/>
                      </a:pPr>
                      <a:endParaRPr lang="en-US"/>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endParaRPr lang="en-GB"/>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endParaRPr lang="en-US"/>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endParaRPr lang="en-US">
                        <a:highlight>
                          <a:srgbClr val="FFFF00"/>
                        </a:highlight>
                      </a:endParaRPr>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endParaRPr lang="en-GB" sz="1100"/>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endParaRPr lang="en-US" dirty="0"/>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929057168"/>
                  </a:ext>
                </a:extLst>
              </a:tr>
            </a:tbl>
          </a:graphicData>
        </a:graphic>
      </p:graphicFrame>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spTree>
    <p:extLst>
      <p:ext uri="{BB962C8B-B14F-4D97-AF65-F5344CB8AC3E}">
        <p14:creationId xmlns:p14="http://schemas.microsoft.com/office/powerpoint/2010/main" val="1018534878"/>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Communication and information</a:t>
            </a:r>
          </a:p>
        </p:txBody>
      </p:sp>
      <p:graphicFrame>
        <p:nvGraphicFramePr>
          <p:cNvPr id="5" name="Table 5">
            <a:extLst>
              <a:ext uri="{FF2B5EF4-FFF2-40B4-BE49-F238E27FC236}">
                <a16:creationId xmlns:a16="http://schemas.microsoft.com/office/drawing/2014/main" id="{7594A493-A9E6-4C07-B03A-7DA7C50EE7B1}"/>
              </a:ext>
            </a:extLst>
          </p:cNvPr>
          <p:cNvGraphicFramePr>
            <a:graphicFrameLocks noGrp="1"/>
          </p:cNvGraphicFramePr>
          <p:nvPr>
            <p:ph idx="1"/>
            <p:extLst>
              <p:ext uri="{D42A27DB-BD31-4B8C-83A1-F6EECF244321}">
                <p14:modId xmlns:p14="http://schemas.microsoft.com/office/powerpoint/2010/main" val="1863466117"/>
              </p:ext>
            </p:extLst>
          </p:nvPr>
        </p:nvGraphicFramePr>
        <p:xfrm>
          <a:off x="733223" y="1166249"/>
          <a:ext cx="9972449" cy="4041110"/>
        </p:xfrm>
        <a:graphic>
          <a:graphicData uri="http://schemas.openxmlformats.org/drawingml/2006/table">
            <a:tbl>
              <a:tblPr firstRow="1" bandRow="1">
                <a:tableStyleId>{5C22544A-7EE6-4342-B048-85BDC9FD1C3A}</a:tableStyleId>
              </a:tblPr>
              <a:tblGrid>
                <a:gridCol w="1572785">
                  <a:extLst>
                    <a:ext uri="{9D8B030D-6E8A-4147-A177-3AD203B41FA5}">
                      <a16:colId xmlns:a16="http://schemas.microsoft.com/office/drawing/2014/main" val="1535115210"/>
                    </a:ext>
                  </a:extLst>
                </a:gridCol>
                <a:gridCol w="1251376">
                  <a:extLst>
                    <a:ext uri="{9D8B030D-6E8A-4147-A177-3AD203B41FA5}">
                      <a16:colId xmlns:a16="http://schemas.microsoft.com/office/drawing/2014/main" val="4192193927"/>
                    </a:ext>
                  </a:extLst>
                </a:gridCol>
                <a:gridCol w="1738721">
                  <a:extLst>
                    <a:ext uri="{9D8B030D-6E8A-4147-A177-3AD203B41FA5}">
                      <a16:colId xmlns:a16="http://schemas.microsoft.com/office/drawing/2014/main" val="1520137497"/>
                    </a:ext>
                  </a:extLst>
                </a:gridCol>
                <a:gridCol w="1205191">
                  <a:extLst>
                    <a:ext uri="{9D8B030D-6E8A-4147-A177-3AD203B41FA5}">
                      <a16:colId xmlns:a16="http://schemas.microsoft.com/office/drawing/2014/main" val="3714516638"/>
                    </a:ext>
                  </a:extLst>
                </a:gridCol>
                <a:gridCol w="1205191">
                  <a:extLst>
                    <a:ext uri="{9D8B030D-6E8A-4147-A177-3AD203B41FA5}">
                      <a16:colId xmlns:a16="http://schemas.microsoft.com/office/drawing/2014/main" val="2149614339"/>
                    </a:ext>
                  </a:extLst>
                </a:gridCol>
                <a:gridCol w="2999185">
                  <a:extLst>
                    <a:ext uri="{9D8B030D-6E8A-4147-A177-3AD203B41FA5}">
                      <a16:colId xmlns:a16="http://schemas.microsoft.com/office/drawing/2014/main" val="3339886932"/>
                    </a:ext>
                  </a:extLst>
                </a:gridCol>
              </a:tblGrid>
              <a:tr h="641266">
                <a:tc>
                  <a:txBody>
                    <a:bodyPr/>
                    <a:lstStyle/>
                    <a:p>
                      <a:r>
                        <a:rPr lang="en-GB" sz="11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GB" sz="1100" dirty="0"/>
                        <a:t>Smallest geography. Year;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GB" sz="1100"/>
                        <a:t>Demographic variables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t>Source; accessed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t>Considerations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GB" sz="11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254622028"/>
                  </a:ext>
                </a:extLst>
              </a:tr>
              <a:tr h="617551">
                <a:tc>
                  <a:txBody>
                    <a:bodyPr/>
                    <a:lstStyle/>
                    <a:p>
                      <a:r>
                        <a:rPr lang="en-GB" sz="1100"/>
                        <a:t>Internet access</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England.</a:t>
                      </a:r>
                      <a:r>
                        <a:rPr lang="en-GB" sz="1100" dirty="0"/>
                        <a:t> </a:t>
                      </a:r>
                      <a:r>
                        <a:rPr lang="en-GB" sz="1100" i="1" dirty="0"/>
                        <a:t>2020; annual</a:t>
                      </a:r>
                    </a:p>
                    <a:p>
                      <a:endParaRPr lang="en-GB" sz="1100" dirty="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a:t>65+</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a:hlinkClick r:id="rId3"/>
                        </a:rPr>
                        <a:t>ONS</a:t>
                      </a:r>
                      <a:endParaRPr lang="en-GB" sz="11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a:t>Nationally, [X]% of people over 65 have not used the internet in the past 3 months. Over 65s were most commonly using the internet for email (Y% of users). Only Z% were using the internet for online health services. </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287916097"/>
                  </a:ext>
                </a:extLst>
              </a:tr>
              <a:tr h="617551">
                <a:tc>
                  <a:txBody>
                    <a:bodyPr/>
                    <a:lstStyle/>
                    <a:p>
                      <a:endParaRPr lang="en-GB" sz="11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683638619"/>
                  </a:ext>
                </a:extLst>
              </a:tr>
              <a:tr h="617551">
                <a:tc>
                  <a:txBody>
                    <a:bodyPr/>
                    <a:lstStyle/>
                    <a:p>
                      <a:endParaRPr lang="en-GB" sz="11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691902868"/>
                  </a:ext>
                </a:extLst>
              </a:tr>
              <a:tr h="617551">
                <a:tc>
                  <a:txBody>
                    <a:bodyPr/>
                    <a:lstStyle/>
                    <a:p>
                      <a:endParaRPr lang="en-GB" sz="1100" b="1"/>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1"/>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1"/>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1"/>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1"/>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1"/>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1159383374"/>
                  </a:ext>
                </a:extLst>
              </a:tr>
              <a:tr h="617551">
                <a:tc>
                  <a:txBody>
                    <a:bodyPr/>
                    <a:lstStyle/>
                    <a:p>
                      <a:pPr lvl="0">
                        <a:buNone/>
                      </a:pPr>
                      <a:endParaRPr lang="en-US"/>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endParaRPr lang="en-GB"/>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endParaRPr lang="en-US">
                        <a:highlight>
                          <a:srgbClr val="FFFF00"/>
                        </a:highlight>
                      </a:endParaRPr>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endParaRPr lang="en-GB" sz="1100"/>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endParaRPr lang="en-GB" sz="1100"/>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endParaRPr lang="en-US" dirty="0"/>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929057168"/>
                  </a:ext>
                </a:extLst>
              </a:tr>
            </a:tbl>
          </a:graphicData>
        </a:graphic>
      </p:graphicFrame>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spTree>
    <p:extLst>
      <p:ext uri="{BB962C8B-B14F-4D97-AF65-F5344CB8AC3E}">
        <p14:creationId xmlns:p14="http://schemas.microsoft.com/office/powerpoint/2010/main" val="3861700421"/>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3DA7F-8330-4DE3-8A58-27C42D11AE00}"/>
              </a:ext>
            </a:extLst>
          </p:cNvPr>
          <p:cNvSpPr>
            <a:spLocks noGrp="1"/>
          </p:cNvSpPr>
          <p:nvPr>
            <p:ph type="title"/>
          </p:nvPr>
        </p:nvSpPr>
        <p:spPr/>
        <p:txBody>
          <a:bodyPr/>
          <a:lstStyle/>
          <a:p>
            <a:r>
              <a:rPr lang="en-GB"/>
              <a:t>Community support and health services</a:t>
            </a:r>
          </a:p>
        </p:txBody>
      </p:sp>
      <p:sp>
        <p:nvSpPr>
          <p:cNvPr id="3" name="Content Placeholder 2">
            <a:extLst>
              <a:ext uri="{FF2B5EF4-FFF2-40B4-BE49-F238E27FC236}">
                <a16:creationId xmlns:a16="http://schemas.microsoft.com/office/drawing/2014/main" id="{50D691D3-33A0-4509-98DA-1F5A1EAC816E}"/>
              </a:ext>
            </a:extLst>
          </p:cNvPr>
          <p:cNvSpPr>
            <a:spLocks noGrp="1"/>
          </p:cNvSpPr>
          <p:nvPr>
            <p:ph idx="1"/>
          </p:nvPr>
        </p:nvSpPr>
        <p:spPr/>
        <p:txBody>
          <a:bodyPr/>
          <a:lstStyle/>
          <a:p>
            <a:r>
              <a:rPr lang="en-GB"/>
              <a:t>For this domain, it is very likely that you will have better data available locally. You can explore this with public health colleagues, and we have provided some headline indicators in the meantime (see next slide). </a:t>
            </a:r>
          </a:p>
          <a:p>
            <a:r>
              <a:rPr lang="en-GB"/>
              <a:t>It is common when thinking about  health to discuss “health-related behaviours” – the prevalence of excessive alcohol consumption, smoking, and obesity in a population. While we have included GP Survey data on alcohol consumption and smoking, we have excluded data on obesity. Obesity is measured by reference to BMI (body-mass index), a ratio of someone’s weight compared to their height. Using BMI as a reliable indicator of health is contentious, and this is particularly the case for older people. Several studies have found that the cut-off points that are used to indicate a ‘normal’, ‘overweight’, and ‘obese’ BMI are not suitable for older people. </a:t>
            </a:r>
          </a:p>
          <a:p>
            <a:pPr lvl="1"/>
            <a:r>
              <a:rPr lang="en-GB"/>
              <a:t>For example </a:t>
            </a:r>
            <a:r>
              <a:rPr lang="en-GB">
                <a:hlinkClick r:id="rId2"/>
              </a:rPr>
              <a:t>this meta-analysis </a:t>
            </a:r>
            <a:r>
              <a:rPr lang="en-GB"/>
              <a:t>found that, in older adults, a BMI under 23 (which, in the general population a BMI between 18.5 and 24.9 is classed as ‘normal’) is associated with a higher risk of mortality, while the mortality risk only starts to increase at a BMI over 33 (considerably higher than the cut-off points for ‘overweight’ (25) and ‘obese’ (30) in the general  population).     </a:t>
            </a:r>
          </a:p>
          <a:p>
            <a:endParaRPr lang="en-GB"/>
          </a:p>
        </p:txBody>
      </p:sp>
      <p:sp>
        <p:nvSpPr>
          <p:cNvPr id="4" name="Text Placeholder 3">
            <a:extLst>
              <a:ext uri="{FF2B5EF4-FFF2-40B4-BE49-F238E27FC236}">
                <a16:creationId xmlns:a16="http://schemas.microsoft.com/office/drawing/2014/main" id="{1614DB2D-0848-48DE-8E92-F0E66484E1C0}"/>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991855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Community support and health services</a:t>
            </a:r>
          </a:p>
        </p:txBody>
      </p:sp>
      <p:graphicFrame>
        <p:nvGraphicFramePr>
          <p:cNvPr id="5" name="Table 5">
            <a:extLst>
              <a:ext uri="{FF2B5EF4-FFF2-40B4-BE49-F238E27FC236}">
                <a16:creationId xmlns:a16="http://schemas.microsoft.com/office/drawing/2014/main" id="{7594A493-A9E6-4C07-B03A-7DA7C50EE7B1}"/>
              </a:ext>
            </a:extLst>
          </p:cNvPr>
          <p:cNvGraphicFramePr>
            <a:graphicFrameLocks noGrp="1"/>
          </p:cNvGraphicFramePr>
          <p:nvPr>
            <p:ph idx="1"/>
            <p:extLst>
              <p:ext uri="{D42A27DB-BD31-4B8C-83A1-F6EECF244321}">
                <p14:modId xmlns:p14="http://schemas.microsoft.com/office/powerpoint/2010/main" val="65998722"/>
              </p:ext>
            </p:extLst>
          </p:nvPr>
        </p:nvGraphicFramePr>
        <p:xfrm>
          <a:off x="721347" y="1166249"/>
          <a:ext cx="10370205" cy="3819137"/>
        </p:xfrm>
        <a:graphic>
          <a:graphicData uri="http://schemas.openxmlformats.org/drawingml/2006/table">
            <a:tbl>
              <a:tblPr firstRow="1" bandRow="1">
                <a:tableStyleId>{5C22544A-7EE6-4342-B048-85BDC9FD1C3A}</a:tableStyleId>
              </a:tblPr>
              <a:tblGrid>
                <a:gridCol w="1665593">
                  <a:extLst>
                    <a:ext uri="{9D8B030D-6E8A-4147-A177-3AD203B41FA5}">
                      <a16:colId xmlns:a16="http://schemas.microsoft.com/office/drawing/2014/main" val="1535115210"/>
                    </a:ext>
                  </a:extLst>
                </a:gridCol>
                <a:gridCol w="1239838">
                  <a:extLst>
                    <a:ext uri="{9D8B030D-6E8A-4147-A177-3AD203B41FA5}">
                      <a16:colId xmlns:a16="http://schemas.microsoft.com/office/drawing/2014/main" val="4192193927"/>
                    </a:ext>
                  </a:extLst>
                </a:gridCol>
                <a:gridCol w="1282106">
                  <a:extLst>
                    <a:ext uri="{9D8B030D-6E8A-4147-A177-3AD203B41FA5}">
                      <a16:colId xmlns:a16="http://schemas.microsoft.com/office/drawing/2014/main" val="1520137497"/>
                    </a:ext>
                  </a:extLst>
                </a:gridCol>
                <a:gridCol w="875467">
                  <a:extLst>
                    <a:ext uri="{9D8B030D-6E8A-4147-A177-3AD203B41FA5}">
                      <a16:colId xmlns:a16="http://schemas.microsoft.com/office/drawing/2014/main" val="3714516638"/>
                    </a:ext>
                  </a:extLst>
                </a:gridCol>
                <a:gridCol w="1159673">
                  <a:extLst>
                    <a:ext uri="{9D8B030D-6E8A-4147-A177-3AD203B41FA5}">
                      <a16:colId xmlns:a16="http://schemas.microsoft.com/office/drawing/2014/main" val="305680501"/>
                    </a:ext>
                  </a:extLst>
                </a:gridCol>
                <a:gridCol w="4147528">
                  <a:extLst>
                    <a:ext uri="{9D8B030D-6E8A-4147-A177-3AD203B41FA5}">
                      <a16:colId xmlns:a16="http://schemas.microsoft.com/office/drawing/2014/main" val="3339886932"/>
                    </a:ext>
                  </a:extLst>
                </a:gridCol>
              </a:tblGrid>
              <a:tr h="641266">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GB" sz="1000" dirty="0"/>
                        <a:t>Smallest geography. Year;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GB" sz="1000" dirty="0"/>
                        <a:t>Demographic variables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Source; accessed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254622028"/>
                  </a:ext>
                </a:extLst>
              </a:tr>
              <a:tr h="617551">
                <a:tc>
                  <a:txBody>
                    <a:bodyPr/>
                    <a:lstStyle/>
                    <a:p>
                      <a:r>
                        <a:rPr lang="en-GB" sz="1000"/>
                        <a:t>Life expectancy (at birth and at 65)</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Local authority. </a:t>
                      </a:r>
                      <a:r>
                        <a:rPr lang="en-GB" sz="1000" i="1" dirty="0"/>
                        <a:t>2018-2020; annual</a:t>
                      </a:r>
                      <a:r>
                        <a:rPr lang="en-GB" sz="1000" dirty="0"/>
                        <a:t> (England, Scotland, Wales &amp; Northern Ireland)</a:t>
                      </a:r>
                    </a:p>
                    <a:p>
                      <a:endParaRPr lang="en-GB" sz="1000" dirty="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Gender</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hlinkClick r:id="rId2"/>
                        </a:rPr>
                        <a:t>ONS</a:t>
                      </a:r>
                      <a:endParaRPr lang="en-GB" sz="10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In 2018-20, life expectancy at birth was [X]years for women and [Y]years for men in our local area. Life expectancy at birth  declined for both groups from 2016-17, [Z]years for women and A[years] for men.  </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287916097"/>
                  </a:ext>
                </a:extLst>
              </a:tr>
              <a:tr h="617551">
                <a:tc>
                  <a:txBody>
                    <a:bodyPr/>
                    <a:lstStyle/>
                    <a:p>
                      <a:r>
                        <a:rPr lang="en-GB" sz="1000" b="0" dirty="0"/>
                        <a:t>Inequality in life expectancy at 65</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Local authority. </a:t>
                      </a:r>
                      <a:r>
                        <a:rPr lang="en-GB" sz="1000" b="0" i="1" dirty="0"/>
                        <a:t>2018-20; annual.</a:t>
                      </a:r>
                    </a:p>
                    <a:p>
                      <a:r>
                        <a:rPr lang="en-GB" sz="1000" b="0" dirty="0"/>
                        <a:t>(England)</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Gender</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OHID; via </a:t>
                      </a:r>
                      <a:r>
                        <a:rPr lang="en-GB" sz="1000" b="0">
                          <a:hlinkClick r:id="rId3"/>
                        </a:rPr>
                        <a:t>Fingertips</a:t>
                      </a:r>
                      <a:endParaRPr lang="en-GB" sz="1000" b="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dirty="0"/>
                        <a:t>In our area, the most well off 10% had a life expectancy [X]years longer than the most deprived 10%. </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43710232"/>
                  </a:ext>
                </a:extLst>
              </a:tr>
              <a:tr h="617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 older people with any </a:t>
                      </a:r>
                      <a:r>
                        <a:rPr lang="en-GB" sz="1000" b="0" dirty="0">
                          <a:effectLst/>
                        </a:rPr>
                        <a:t>long-term physical or mental health conditions, disabilities or illnesses</a:t>
                      </a:r>
                      <a:endParaRPr lang="en-GB" sz="1000" b="0" dirty="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CCG.</a:t>
                      </a:r>
                      <a:r>
                        <a:rPr lang="en-GB" sz="1000" dirty="0"/>
                        <a:t> </a:t>
                      </a:r>
                      <a:r>
                        <a:rPr lang="en-GB" sz="1000" i="1" dirty="0"/>
                        <a:t>2021; annua</a:t>
                      </a:r>
                      <a:r>
                        <a:rPr lang="en-GB" sz="1000" dirty="0"/>
                        <a:t>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(England)</a:t>
                      </a:r>
                    </a:p>
                    <a:p>
                      <a:endParaRPr lang="en-GB" sz="1000" dirty="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t>Gender; age; ethnicity; working status; sexuality; religion</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hlinkClick r:id="rId4"/>
                        </a:rPr>
                        <a:t>GP Patient Survey</a:t>
                      </a:r>
                      <a:endParaRPr lang="en-GB" sz="1000" dirty="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en-GB" sz="1000"/>
                        <a:t>Data is available at GP practice level, but should not be relied on due to small sample size. Recommend using CCG-level data.</a:t>
                      </a:r>
                    </a:p>
                  </a:txBody>
                  <a:tcPr anchor="ct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of people over 55 in our CCG report having a long-term physical or mental health condition, disability, or illness. Among Asian people, this rate was [X]% higher than White people. </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683638619"/>
                  </a:ext>
                </a:extLst>
              </a:tr>
              <a:tr h="617551">
                <a:tc>
                  <a:txBody>
                    <a:bodyPr/>
                    <a:lstStyle/>
                    <a:p>
                      <a:r>
                        <a:rPr lang="en-GB" sz="1000" dirty="0"/>
                        <a:t>Informal carers; intensity of care provided</a:t>
                      </a:r>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dirty="0"/>
                        <a:t>CCG.</a:t>
                      </a:r>
                      <a:r>
                        <a:rPr lang="en-GB" sz="1000" dirty="0"/>
                        <a:t> </a:t>
                      </a:r>
                      <a:r>
                        <a:rPr lang="en-GB" sz="1000" i="1" dirty="0"/>
                        <a:t>2021; annual</a:t>
                      </a:r>
                    </a:p>
                    <a:p>
                      <a:endParaRPr lang="en-GB" sz="1000" dirty="0"/>
                    </a:p>
                    <a:p>
                      <a:r>
                        <a:rPr lang="en-GB" sz="1000" dirty="0"/>
                        <a:t>(England)</a:t>
                      </a:r>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Age; gender; ethnicity; working status; sexuality; religion</a:t>
                      </a:r>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hlinkClick r:id="rId4"/>
                        </a:rPr>
                        <a:t>GP Patient Survey</a:t>
                      </a:r>
                      <a:endParaRPr lang="en-GB" sz="1000" dirty="0"/>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t>[X]% of those aged 65+ who provided informal care to family/friends did so for over [Y]hours per week. </a:t>
                      </a:r>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929057168"/>
                  </a:ext>
                </a:extLst>
              </a:tr>
            </a:tbl>
          </a:graphicData>
        </a:graphic>
      </p:graphicFrame>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spTree>
    <p:extLst>
      <p:ext uri="{BB962C8B-B14F-4D97-AF65-F5344CB8AC3E}">
        <p14:creationId xmlns:p14="http://schemas.microsoft.com/office/powerpoint/2010/main" val="550925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Community support and health services (continued)</a:t>
            </a:r>
          </a:p>
        </p:txBody>
      </p:sp>
      <p:graphicFrame>
        <p:nvGraphicFramePr>
          <p:cNvPr id="5" name="Table 5">
            <a:extLst>
              <a:ext uri="{FF2B5EF4-FFF2-40B4-BE49-F238E27FC236}">
                <a16:creationId xmlns:a16="http://schemas.microsoft.com/office/drawing/2014/main" id="{7594A493-A9E6-4C07-B03A-7DA7C50EE7B1}"/>
              </a:ext>
            </a:extLst>
          </p:cNvPr>
          <p:cNvGraphicFramePr>
            <a:graphicFrameLocks noGrp="1"/>
          </p:cNvGraphicFramePr>
          <p:nvPr>
            <p:ph idx="1"/>
            <p:extLst>
              <p:ext uri="{D42A27DB-BD31-4B8C-83A1-F6EECF244321}">
                <p14:modId xmlns:p14="http://schemas.microsoft.com/office/powerpoint/2010/main" val="2048925081"/>
              </p:ext>
            </p:extLst>
          </p:nvPr>
        </p:nvGraphicFramePr>
        <p:xfrm>
          <a:off x="721347" y="1166249"/>
          <a:ext cx="10370205" cy="4572000"/>
        </p:xfrm>
        <a:graphic>
          <a:graphicData uri="http://schemas.openxmlformats.org/drawingml/2006/table">
            <a:tbl>
              <a:tblPr firstRow="1" bandRow="1">
                <a:tableStyleId>{5C22544A-7EE6-4342-B048-85BDC9FD1C3A}</a:tableStyleId>
              </a:tblPr>
              <a:tblGrid>
                <a:gridCol w="1530965">
                  <a:extLst>
                    <a:ext uri="{9D8B030D-6E8A-4147-A177-3AD203B41FA5}">
                      <a16:colId xmlns:a16="http://schemas.microsoft.com/office/drawing/2014/main" val="1535115210"/>
                    </a:ext>
                  </a:extLst>
                </a:gridCol>
                <a:gridCol w="837397">
                  <a:extLst>
                    <a:ext uri="{9D8B030D-6E8A-4147-A177-3AD203B41FA5}">
                      <a16:colId xmlns:a16="http://schemas.microsoft.com/office/drawing/2014/main" val="4192193927"/>
                    </a:ext>
                  </a:extLst>
                </a:gridCol>
                <a:gridCol w="1241659">
                  <a:extLst>
                    <a:ext uri="{9D8B030D-6E8A-4147-A177-3AD203B41FA5}">
                      <a16:colId xmlns:a16="http://schemas.microsoft.com/office/drawing/2014/main" val="1520137497"/>
                    </a:ext>
                  </a:extLst>
                </a:gridCol>
                <a:gridCol w="981777">
                  <a:extLst>
                    <a:ext uri="{9D8B030D-6E8A-4147-A177-3AD203B41FA5}">
                      <a16:colId xmlns:a16="http://schemas.microsoft.com/office/drawing/2014/main" val="3714516638"/>
                    </a:ext>
                  </a:extLst>
                </a:gridCol>
                <a:gridCol w="2954956">
                  <a:extLst>
                    <a:ext uri="{9D8B030D-6E8A-4147-A177-3AD203B41FA5}">
                      <a16:colId xmlns:a16="http://schemas.microsoft.com/office/drawing/2014/main" val="305680501"/>
                    </a:ext>
                  </a:extLst>
                </a:gridCol>
                <a:gridCol w="2823451">
                  <a:extLst>
                    <a:ext uri="{9D8B030D-6E8A-4147-A177-3AD203B41FA5}">
                      <a16:colId xmlns:a16="http://schemas.microsoft.com/office/drawing/2014/main" val="3339886932"/>
                    </a:ext>
                  </a:extLst>
                </a:gridCol>
              </a:tblGrid>
              <a:tr h="641266">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GB" sz="1000" dirty="0"/>
                        <a:t>Smallest geography. Year;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GB" sz="1000"/>
                        <a:t>Demographic variables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Source; accessed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254622028"/>
                  </a:ext>
                </a:extLst>
              </a:tr>
              <a:tr h="617551">
                <a:tc>
                  <a:txBody>
                    <a:bodyPr/>
                    <a:lstStyle/>
                    <a:p>
                      <a:r>
                        <a:rPr lang="en-GB" sz="1000"/>
                        <a:t>Travel time (walking and cycling) to health services: GP; hospital; pharmacy</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dirty="0"/>
                        <a:t>LSOA.</a:t>
                      </a:r>
                      <a:r>
                        <a:rPr lang="en-GB" sz="1000" dirty="0"/>
                        <a:t> </a:t>
                      </a:r>
                      <a:r>
                        <a:rPr lang="en-GB" sz="1000" i="1" dirty="0"/>
                        <a:t>2019; intermittent</a:t>
                      </a:r>
                    </a:p>
                    <a:p>
                      <a:r>
                        <a:rPr lang="en-GB" sz="1000" dirty="0"/>
                        <a:t>(England)</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t>NA</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Department for Transport; via </a:t>
                      </a:r>
                      <a:r>
                        <a:rPr lang="en-GB" sz="1000">
                          <a:hlinkClick r:id="rId2"/>
                        </a:rPr>
                        <a:t>Journey time statistics: data tables</a:t>
                      </a:r>
                      <a:endParaRPr lang="en-GB" sz="10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This data is not age specific. However, you will be able to analyse the travel times of LSOAs where you know that you have a high proportion of older people. </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[X]% of local people live within a 30 minute walk of a GP surgery. However, a significant minority – [Y]% - would need to walk up to an hour to the nearest surgery. </a:t>
                      </a:r>
                      <a:r>
                        <a:rPr lang="en-GB" sz="1000" i="0"/>
                        <a:t>The areas which lack shops within half an hour’s walk tend to be in the [north] and [west] of the area.</a:t>
                      </a:r>
                      <a:endParaRPr lang="en-GB" sz="10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287916097"/>
                  </a:ext>
                </a:extLst>
              </a:tr>
              <a:tr h="617551">
                <a:tc>
                  <a:txBody>
                    <a:bodyPr/>
                    <a:lstStyle/>
                    <a:p>
                      <a:r>
                        <a:rPr lang="en-GB" sz="1000"/>
                        <a:t>Levels of activity; </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dirty="0"/>
                        <a:t>Local authority; </a:t>
                      </a:r>
                      <a:r>
                        <a:rPr lang="en-GB" sz="1000" i="1" dirty="0"/>
                        <a:t>2020-21; annual </a:t>
                      </a:r>
                      <a:endParaRPr lang="en-GB" sz="1000" b="1" dirty="0"/>
                    </a:p>
                    <a:p>
                      <a:r>
                        <a:rPr lang="en-GB" sz="1000" dirty="0"/>
                        <a:t>(England)</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t>Gender, 20 year age band, ethnicity, sexual orientation, deprivation decile, disability</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Sport England </a:t>
                      </a:r>
                      <a:r>
                        <a:rPr lang="en-GB" sz="1000">
                          <a:hlinkClick r:id="rId3"/>
                        </a:rPr>
                        <a:t>‘Active Lives’</a:t>
                      </a:r>
                      <a:endParaRPr lang="en-GB" sz="10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Larger sample size in ‘Active Partnerships’ more robust than local authority level. Adding more demographic variables will require larger geographies. </a:t>
                      </a:r>
                    </a:p>
                    <a:p>
                      <a:endParaRPr lang="en-GB" sz="10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of people over 75 in our Active Partnership area reported being active for over 150 minutes/week. </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43710232"/>
                  </a:ext>
                </a:extLst>
              </a:tr>
              <a:tr h="617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Regular smoking</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CCG</a:t>
                      </a:r>
                      <a:r>
                        <a:rPr lang="en-GB" sz="1000" dirty="0"/>
                        <a:t>. </a:t>
                      </a:r>
                      <a:r>
                        <a:rPr lang="en-GB" sz="1000" i="1" dirty="0"/>
                        <a:t>2021; annual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(England)</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Gender; age; ethnicity; working status; sexuality; religion</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hlinkClick r:id="rId4"/>
                        </a:rPr>
                        <a:t>GP Patient Survey</a:t>
                      </a:r>
                      <a:endParaRPr lang="en-GB" sz="1000" dirty="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Data is available at GP practice level, but should not be relied on due to small sample size. Recommend using CCG-level data.</a:t>
                      </a:r>
                    </a:p>
                    <a:p>
                      <a:endParaRPr lang="en-GB" sz="10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of people in our CCG aged 55-64 reported being regular smokers. This was [Y]% higher than those aged 65-74, and the proportion was [Z]% higher among men than women. </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683638619"/>
                  </a:ext>
                </a:extLst>
              </a:tr>
              <a:tr h="617551">
                <a:tc>
                  <a:txBody>
                    <a:bodyPr/>
                    <a:lstStyle/>
                    <a:p>
                      <a:r>
                        <a:rPr lang="en-GB" sz="1000"/>
                        <a:t>Admission episodes for alcohol-related conditions per 100,000 people (aged 40-64 and 65+) </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dirty="0"/>
                        <a:t>Local authority. </a:t>
                      </a:r>
                      <a:r>
                        <a:rPr lang="en-GB" sz="1000" i="1" dirty="0"/>
                        <a:t>2020/21; annual</a:t>
                      </a:r>
                    </a:p>
                    <a:p>
                      <a:r>
                        <a:rPr lang="en-GB" sz="1000" dirty="0"/>
                        <a:t>(England)</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Deprivation decile</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OHID; via </a:t>
                      </a:r>
                      <a:r>
                        <a:rPr lang="en-GB" sz="1000" b="1">
                          <a:hlinkClick r:id="rId5"/>
                        </a:rPr>
                        <a:t>Fingertips</a:t>
                      </a:r>
                      <a:endParaRPr lang="en-GB" sz="1000" b="1"/>
                    </a:p>
                    <a:p>
                      <a:endParaRPr lang="en-GB" sz="10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It is worth noting that this figure does not necessarily tell us about dangerous levels of alcohol consumption. There may be reasons – other than different rates of consumption – why those in more deprived deciles end up admitted to hospital more. </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People aged 65+ in the [X] deprivation decile were [Y] times more likely to be admitted to hospital for alcohol-related condition than those in the [Z] deprivation decile.</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691902868"/>
                  </a:ext>
                </a:extLst>
              </a:tr>
            </a:tbl>
          </a:graphicData>
        </a:graphic>
      </p:graphicFrame>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spTree>
    <p:extLst>
      <p:ext uri="{BB962C8B-B14F-4D97-AF65-F5344CB8AC3E}">
        <p14:creationId xmlns:p14="http://schemas.microsoft.com/office/powerpoint/2010/main" val="2893560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48E7-0920-4581-8B62-8A1E4EC90BD5}"/>
              </a:ext>
            </a:extLst>
          </p:cNvPr>
          <p:cNvSpPr>
            <a:spLocks noGrp="1"/>
          </p:cNvSpPr>
          <p:nvPr>
            <p:ph type="title"/>
          </p:nvPr>
        </p:nvSpPr>
        <p:spPr/>
        <p:txBody>
          <a:bodyPr/>
          <a:lstStyle/>
          <a:p>
            <a:r>
              <a:rPr lang="en-GB"/>
              <a:t>A note on the 2021 Census</a:t>
            </a:r>
          </a:p>
        </p:txBody>
      </p:sp>
      <p:sp>
        <p:nvSpPr>
          <p:cNvPr id="3" name="Content Placeholder 2">
            <a:extLst>
              <a:ext uri="{FF2B5EF4-FFF2-40B4-BE49-F238E27FC236}">
                <a16:creationId xmlns:a16="http://schemas.microsoft.com/office/drawing/2014/main" id="{41EF22BE-F0AD-4A05-A49A-867809A83040}"/>
              </a:ext>
            </a:extLst>
          </p:cNvPr>
          <p:cNvSpPr>
            <a:spLocks noGrp="1"/>
          </p:cNvSpPr>
          <p:nvPr>
            <p:ph idx="1"/>
          </p:nvPr>
        </p:nvSpPr>
        <p:spPr/>
        <p:txBody>
          <a:bodyPr/>
          <a:lstStyle/>
          <a:p>
            <a:pPr marL="0" indent="0">
              <a:buNone/>
            </a:pPr>
            <a:r>
              <a:rPr lang="en-GB" dirty="0"/>
              <a:t>At the time of writing, data from the 2021 Census had not yet been published. When they are, they will provide a hugely rich and robust source of data around ageing in England and Wales (the Scottish Census was conducted in 2022, so new data will be later). </a:t>
            </a:r>
          </a:p>
          <a:p>
            <a:pPr marL="0" indent="0">
              <a:buNone/>
            </a:pPr>
            <a:r>
              <a:rPr lang="en-GB" dirty="0"/>
              <a:t>The ONS has published lists of proposed outputs for the Census 2021 data. This will include ready-made tables, as well as letting more confident users build their own tables. ​</a:t>
            </a:r>
          </a:p>
          <a:p>
            <a:pPr marL="0" indent="0">
              <a:buNone/>
            </a:pPr>
            <a:r>
              <a:rPr lang="en-GB" dirty="0"/>
              <a:t>The ONS has proposed the following ready-made tables covering ageing locally: </a:t>
            </a:r>
            <a:r>
              <a:rPr lang="en-GB" b="1" dirty="0"/>
              <a:t>​</a:t>
            </a:r>
          </a:p>
        </p:txBody>
      </p:sp>
      <p:sp>
        <p:nvSpPr>
          <p:cNvPr id="4" name="Content Placeholder 3">
            <a:extLst>
              <a:ext uri="{FF2B5EF4-FFF2-40B4-BE49-F238E27FC236}">
                <a16:creationId xmlns:a16="http://schemas.microsoft.com/office/drawing/2014/main" id="{628AFD40-69BC-4F1B-9024-86C5CE6DA83D}"/>
              </a:ext>
            </a:extLst>
          </p:cNvPr>
          <p:cNvSpPr>
            <a:spLocks noGrp="1"/>
          </p:cNvSpPr>
          <p:nvPr>
            <p:ph idx="13"/>
          </p:nvPr>
        </p:nvSpPr>
        <p:spPr>
          <a:xfrm>
            <a:off x="6277202" y="1753200"/>
            <a:ext cx="5472000" cy="4423114"/>
          </a:xfrm>
        </p:spPr>
        <p:txBody>
          <a:bodyPr/>
          <a:lstStyle/>
          <a:p>
            <a:pPr>
              <a:lnSpc>
                <a:spcPts val="1200"/>
              </a:lnSpc>
              <a:buFontTx/>
              <a:buChar char="-"/>
            </a:pPr>
            <a:r>
              <a:rPr lang="en-GB" sz="1600"/>
              <a:t>Distance travelled to work by age; </a:t>
            </a:r>
          </a:p>
          <a:p>
            <a:pPr>
              <a:lnSpc>
                <a:spcPts val="1200"/>
              </a:lnSpc>
              <a:buFontTx/>
              <a:buChar char="-"/>
            </a:pPr>
            <a:r>
              <a:rPr lang="en-GB" sz="1600"/>
              <a:t>Ethnic group by sex by age; </a:t>
            </a:r>
          </a:p>
          <a:p>
            <a:pPr>
              <a:lnSpc>
                <a:spcPts val="1200"/>
              </a:lnSpc>
              <a:buFontTx/>
              <a:buChar char="-"/>
            </a:pPr>
            <a:r>
              <a:rPr lang="en-GB" sz="1600"/>
              <a:t>Gender identity by age; </a:t>
            </a:r>
          </a:p>
          <a:p>
            <a:pPr>
              <a:lnSpc>
                <a:spcPts val="1200"/>
              </a:lnSpc>
              <a:buFontTx/>
              <a:buChar char="-"/>
            </a:pPr>
            <a:r>
              <a:rPr lang="en-GB" sz="1600"/>
              <a:t>General health by ethnic group by age; </a:t>
            </a:r>
          </a:p>
          <a:p>
            <a:pPr>
              <a:lnSpc>
                <a:spcPts val="1200"/>
              </a:lnSpc>
              <a:buFontTx/>
              <a:buChar char="-"/>
            </a:pPr>
            <a:r>
              <a:rPr lang="en-GB" sz="1600"/>
              <a:t>General health by tenure by age; </a:t>
            </a:r>
          </a:p>
          <a:p>
            <a:pPr>
              <a:lnSpc>
                <a:spcPts val="1200"/>
              </a:lnSpc>
              <a:buFontTx/>
              <a:buChar char="-"/>
            </a:pPr>
            <a:r>
              <a:rPr lang="en-GB" sz="1600"/>
              <a:t>Hours worked by sex by age; </a:t>
            </a:r>
          </a:p>
          <a:p>
            <a:pPr>
              <a:lnSpc>
                <a:spcPts val="1200"/>
              </a:lnSpc>
              <a:buFontTx/>
              <a:buChar char="-"/>
            </a:pPr>
            <a:r>
              <a:rPr lang="en-GB" sz="1600"/>
              <a:t>Living arrangements by sex by age; </a:t>
            </a:r>
          </a:p>
          <a:p>
            <a:pPr>
              <a:lnSpc>
                <a:spcPts val="1200"/>
              </a:lnSpc>
              <a:buFontTx/>
              <a:buChar char="-"/>
            </a:pPr>
            <a:r>
              <a:rPr lang="en-GB" sz="1600"/>
              <a:t>Long-term health problem or disability by general health by age; </a:t>
            </a:r>
          </a:p>
          <a:p>
            <a:pPr>
              <a:lnSpc>
                <a:spcPts val="1200"/>
              </a:lnSpc>
              <a:buFontTx/>
              <a:buChar char="-"/>
            </a:pPr>
            <a:r>
              <a:rPr lang="en-GB" sz="1600"/>
              <a:t>Method of travel to work by age; </a:t>
            </a:r>
          </a:p>
          <a:p>
            <a:pPr>
              <a:lnSpc>
                <a:spcPts val="1200"/>
              </a:lnSpc>
              <a:buFontTx/>
              <a:buChar char="-"/>
            </a:pPr>
            <a:r>
              <a:rPr lang="en-GB" sz="1600"/>
              <a:t>Proficiency in English by age; </a:t>
            </a:r>
          </a:p>
          <a:p>
            <a:pPr>
              <a:lnSpc>
                <a:spcPts val="1200"/>
              </a:lnSpc>
              <a:buFontTx/>
              <a:buChar char="-"/>
            </a:pPr>
            <a:r>
              <a:rPr lang="en-GB" sz="1600"/>
              <a:t>Provision of unpaid care by age; </a:t>
            </a:r>
          </a:p>
          <a:p>
            <a:pPr>
              <a:lnSpc>
                <a:spcPts val="1200"/>
              </a:lnSpc>
              <a:buFontTx/>
              <a:buChar char="-"/>
            </a:pPr>
            <a:r>
              <a:rPr lang="en-GB" sz="1600"/>
              <a:t>Provision of unpaid care by general health by age;</a:t>
            </a:r>
          </a:p>
          <a:p>
            <a:pPr>
              <a:lnSpc>
                <a:spcPts val="1200"/>
              </a:lnSpc>
              <a:buFontTx/>
              <a:buChar char="-"/>
            </a:pPr>
            <a:r>
              <a:rPr lang="en-GB" sz="1600"/>
              <a:t>Sexual orientation by age and sex;</a:t>
            </a:r>
          </a:p>
          <a:p>
            <a:pPr>
              <a:lnSpc>
                <a:spcPts val="1200"/>
              </a:lnSpc>
              <a:buFontTx/>
              <a:buChar char="-"/>
            </a:pPr>
            <a:r>
              <a:rPr lang="en-GB" sz="1600"/>
              <a:t>People moving to the UK as older adults. </a:t>
            </a:r>
          </a:p>
        </p:txBody>
      </p:sp>
    </p:spTree>
    <p:extLst>
      <p:ext uri="{BB962C8B-B14F-4D97-AF65-F5344CB8AC3E}">
        <p14:creationId xmlns:p14="http://schemas.microsoft.com/office/powerpoint/2010/main" val="4198094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a:t>Introduction </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39999" y="1372849"/>
            <a:ext cx="7596000" cy="4423114"/>
          </a:xfrm>
        </p:spPr>
        <p:txBody>
          <a:bodyPr/>
          <a:lstStyle/>
          <a:p>
            <a:pPr marL="0" indent="0">
              <a:buNone/>
            </a:pPr>
            <a:r>
              <a:rPr lang="en-GB" b="1" dirty="0"/>
              <a:t>How to use this tool </a:t>
            </a:r>
          </a:p>
          <a:p>
            <a:pPr marL="215900" lvl="1" indent="-215900"/>
            <a:r>
              <a:rPr lang="en-GB" sz="1600" dirty="0"/>
              <a:t>This tool provides users with an overview of the sources where they can access data that might be relevant for thinking about ageing in their local area.</a:t>
            </a:r>
            <a:endParaRPr lang="en-GB" sz="1600" dirty="0">
              <a:cs typeface="Arial"/>
            </a:endParaRPr>
          </a:p>
          <a:p>
            <a:pPr marL="215900" lvl="1" indent="-215900"/>
            <a:r>
              <a:rPr lang="en-GB" sz="1600" dirty="0"/>
              <a:t> It is organised around the 8 domains of ageing well. You can access more information on this framework </a:t>
            </a:r>
            <a:r>
              <a:rPr lang="en-GB" sz="1600" dirty="0">
                <a:hlinkClick r:id="rId3"/>
              </a:rPr>
              <a:t>here</a:t>
            </a:r>
            <a:r>
              <a:rPr lang="en-GB" sz="1600" dirty="0"/>
              <a:t>.</a:t>
            </a:r>
            <a:endParaRPr lang="en-GB" dirty="0">
              <a:ea typeface="+mn-lt"/>
              <a:cs typeface="+mn-lt"/>
            </a:endParaRPr>
          </a:p>
          <a:p>
            <a:pPr marL="215900" lvl="1" indent="-215900"/>
            <a:r>
              <a:rPr lang="en-GB" sz="1600" dirty="0"/>
              <a:t>    This list was compiled in spring 2022. While we have tried to be comprehensive, it is not exhaustive. There may be useful data sources that we have missed, and what is considered useful might vary between places. ​</a:t>
            </a:r>
            <a:endParaRPr lang="en-GB" sz="1600" dirty="0">
              <a:cs typeface="Arial"/>
            </a:endParaRPr>
          </a:p>
          <a:p>
            <a:pPr marL="215900" lvl="1" indent="-215900"/>
            <a:r>
              <a:rPr lang="en-GB" sz="1600" dirty="0"/>
              <a:t>    This tool focuses on data that is available for local areas across England, but does flag where the source also covers other parts of the UK. You may well have more local data available within your local authority which is an important part of building up a local picture.</a:t>
            </a:r>
            <a:endParaRPr lang="en-GB" sz="1600" dirty="0">
              <a:cs typeface="Arial"/>
            </a:endParaRPr>
          </a:p>
          <a:p>
            <a:endParaRPr lang="en-GB" dirty="0"/>
          </a:p>
        </p:txBody>
      </p:sp>
    </p:spTree>
    <p:extLst>
      <p:ext uri="{BB962C8B-B14F-4D97-AF65-F5344CB8AC3E}">
        <p14:creationId xmlns:p14="http://schemas.microsoft.com/office/powerpoint/2010/main" val="3887135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48E7-0920-4581-8B62-8A1E4EC90BD5}"/>
              </a:ext>
            </a:extLst>
          </p:cNvPr>
          <p:cNvSpPr>
            <a:spLocks noGrp="1"/>
          </p:cNvSpPr>
          <p:nvPr>
            <p:ph type="title"/>
          </p:nvPr>
        </p:nvSpPr>
        <p:spPr/>
        <p:txBody>
          <a:bodyPr/>
          <a:lstStyle/>
          <a:p>
            <a:r>
              <a:rPr lang="en-GB"/>
              <a:t>Overview of data sources</a:t>
            </a:r>
          </a:p>
        </p:txBody>
      </p:sp>
      <p:sp>
        <p:nvSpPr>
          <p:cNvPr id="3" name="Content Placeholder 2">
            <a:extLst>
              <a:ext uri="{FF2B5EF4-FFF2-40B4-BE49-F238E27FC236}">
                <a16:creationId xmlns:a16="http://schemas.microsoft.com/office/drawing/2014/main" id="{41EF22BE-F0AD-4A05-A49A-867809A83040}"/>
              </a:ext>
            </a:extLst>
          </p:cNvPr>
          <p:cNvSpPr>
            <a:spLocks noGrp="1"/>
          </p:cNvSpPr>
          <p:nvPr>
            <p:ph idx="1"/>
          </p:nvPr>
        </p:nvSpPr>
        <p:spPr/>
        <p:txBody>
          <a:bodyPr/>
          <a:lstStyle/>
          <a:p>
            <a:pPr marL="0" indent="0">
              <a:buNone/>
            </a:pPr>
            <a:r>
              <a:rPr lang="en-GB" sz="2000" b="1" dirty="0"/>
              <a:t>We draw on data from a few main sources:</a:t>
            </a:r>
            <a:endParaRPr lang="en-GB" sz="2000" dirty="0"/>
          </a:p>
          <a:p>
            <a:pPr>
              <a:lnSpc>
                <a:spcPct val="100000"/>
              </a:lnSpc>
            </a:pPr>
            <a:r>
              <a:rPr lang="en-GB" sz="2000" dirty="0"/>
              <a:t>ONS​</a:t>
            </a:r>
            <a:endParaRPr lang="en-GB" sz="2000" dirty="0">
              <a:cs typeface="Arial"/>
            </a:endParaRPr>
          </a:p>
          <a:p>
            <a:pPr>
              <a:lnSpc>
                <a:spcPct val="100000"/>
              </a:lnSpc>
            </a:pPr>
            <a:r>
              <a:rPr lang="en-GB" sz="2000" dirty="0"/>
              <a:t>NOMIS web​ (Labour Force Survey; Annual Population Survey)</a:t>
            </a:r>
            <a:endParaRPr lang="en-GB" sz="2000" dirty="0">
              <a:cs typeface="Arial"/>
            </a:endParaRPr>
          </a:p>
          <a:p>
            <a:pPr>
              <a:lnSpc>
                <a:spcPct val="100000"/>
              </a:lnSpc>
            </a:pPr>
            <a:r>
              <a:rPr lang="en-GB" sz="2000" dirty="0"/>
              <a:t>Stat-Xplore (the data repository of the Department of Work and Pensions)​</a:t>
            </a:r>
            <a:endParaRPr lang="en-GB" sz="2000" dirty="0">
              <a:cs typeface="Arial"/>
            </a:endParaRPr>
          </a:p>
          <a:p>
            <a:pPr>
              <a:lnSpc>
                <a:spcPct val="100000"/>
              </a:lnSpc>
            </a:pPr>
            <a:r>
              <a:rPr lang="en-GB" sz="2000" dirty="0"/>
              <a:t>English Housing Survey</a:t>
            </a:r>
            <a:endParaRPr lang="en-GB" sz="2000" dirty="0">
              <a:cs typeface="Arial"/>
            </a:endParaRPr>
          </a:p>
          <a:p>
            <a:pPr>
              <a:lnSpc>
                <a:spcPct val="100000"/>
              </a:lnSpc>
            </a:pPr>
            <a:r>
              <a:rPr lang="en-GB" sz="2000" dirty="0"/>
              <a:t>Active Lives </a:t>
            </a:r>
          </a:p>
          <a:p>
            <a:pPr>
              <a:lnSpc>
                <a:spcPct val="100000"/>
              </a:lnSpc>
            </a:pPr>
            <a:r>
              <a:rPr lang="en-GB" sz="2000" dirty="0">
                <a:cs typeface="Arial"/>
              </a:rPr>
              <a:t>Fingertips</a:t>
            </a:r>
          </a:p>
          <a:p>
            <a:pPr>
              <a:lnSpc>
                <a:spcPct val="100000"/>
              </a:lnSpc>
            </a:pPr>
            <a:r>
              <a:rPr lang="en-GB" sz="2000" dirty="0">
                <a:cs typeface="Arial"/>
              </a:rPr>
              <a:t>GP Patient Survey</a:t>
            </a:r>
          </a:p>
        </p:txBody>
      </p:sp>
      <p:sp>
        <p:nvSpPr>
          <p:cNvPr id="4" name="Content Placeholder 3">
            <a:extLst>
              <a:ext uri="{FF2B5EF4-FFF2-40B4-BE49-F238E27FC236}">
                <a16:creationId xmlns:a16="http://schemas.microsoft.com/office/drawing/2014/main" id="{628AFD40-69BC-4F1B-9024-86C5CE6DA83D}"/>
              </a:ext>
            </a:extLst>
          </p:cNvPr>
          <p:cNvSpPr>
            <a:spLocks noGrp="1"/>
          </p:cNvSpPr>
          <p:nvPr>
            <p:ph idx="13"/>
          </p:nvPr>
        </p:nvSpPr>
        <p:spPr>
          <a:xfrm>
            <a:off x="6277202" y="1753200"/>
            <a:ext cx="5472000" cy="4423114"/>
          </a:xfrm>
        </p:spPr>
        <p:txBody>
          <a:bodyPr/>
          <a:lstStyle/>
          <a:p>
            <a:pPr marL="0" indent="0">
              <a:buNone/>
            </a:pPr>
            <a:r>
              <a:rPr lang="en-GB" b="1" dirty="0"/>
              <a:t>A note on the 2021 Census</a:t>
            </a:r>
          </a:p>
          <a:p>
            <a:pPr marL="0" lvl="1" indent="0">
              <a:buNone/>
            </a:pPr>
            <a:r>
              <a:rPr lang="en-GB" dirty="0"/>
              <a:t>At the time that this list was drawn up, data from the Census 2021 had not been published. Once it is available it will be accessible via the ONS and Nomis web, and provides very reliable local data. See </a:t>
            </a:r>
            <a:r>
              <a:rPr lang="en-GB" dirty="0">
                <a:hlinkClick r:id="rId2" action="ppaction://hlinksldjump"/>
              </a:rPr>
              <a:t>here</a:t>
            </a:r>
            <a:r>
              <a:rPr lang="en-GB" dirty="0"/>
              <a:t> for age-related tables which are currently proposed as part of the Census analysis. </a:t>
            </a:r>
          </a:p>
        </p:txBody>
      </p:sp>
    </p:spTree>
    <p:extLst>
      <p:ext uri="{BB962C8B-B14F-4D97-AF65-F5344CB8AC3E}">
        <p14:creationId xmlns:p14="http://schemas.microsoft.com/office/powerpoint/2010/main" val="4219346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F6ED-F252-4B2F-A4D2-E8276A8D0A5E}"/>
              </a:ext>
            </a:extLst>
          </p:cNvPr>
          <p:cNvSpPr>
            <a:spLocks noGrp="1"/>
          </p:cNvSpPr>
          <p:nvPr>
            <p:ph type="title"/>
          </p:nvPr>
        </p:nvSpPr>
        <p:spPr/>
        <p:txBody>
          <a:bodyPr/>
          <a:lstStyle/>
          <a:p>
            <a:r>
              <a:rPr lang="en-GB"/>
              <a:t>Easy ways in to accessing quantitative data</a:t>
            </a:r>
          </a:p>
        </p:txBody>
      </p:sp>
      <p:sp>
        <p:nvSpPr>
          <p:cNvPr id="3" name="Content Placeholder 2">
            <a:extLst>
              <a:ext uri="{FF2B5EF4-FFF2-40B4-BE49-F238E27FC236}">
                <a16:creationId xmlns:a16="http://schemas.microsoft.com/office/drawing/2014/main" id="{7CD72B00-07C0-4269-98C3-F48F3AF18381}"/>
              </a:ext>
            </a:extLst>
          </p:cNvPr>
          <p:cNvSpPr>
            <a:spLocks noGrp="1"/>
          </p:cNvSpPr>
          <p:nvPr>
            <p:ph idx="1"/>
          </p:nvPr>
        </p:nvSpPr>
        <p:spPr>
          <a:xfrm>
            <a:off x="539999" y="1753849"/>
            <a:ext cx="7782067" cy="4423114"/>
          </a:xfrm>
        </p:spPr>
        <p:txBody>
          <a:bodyPr/>
          <a:lstStyle/>
          <a:p>
            <a:pPr marL="0" indent="0">
              <a:buNone/>
            </a:pPr>
            <a:r>
              <a:rPr lang="en-GB"/>
              <a:t>For those who are taking their first foray into quantitative data, there are a couple of useful tools that are very user friendly:</a:t>
            </a:r>
          </a:p>
          <a:p>
            <a:pPr lvl="1"/>
            <a:r>
              <a:rPr lang="en-GB">
                <a:hlinkClick r:id="rId2"/>
              </a:rPr>
              <a:t>ONS subnational ageing tool </a:t>
            </a:r>
            <a:r>
              <a:rPr lang="en-GB"/>
              <a:t>lets you compare your area to other areas, national averages, and regional averages. It includes a range of useful indicators.  </a:t>
            </a:r>
          </a:p>
          <a:p>
            <a:pPr lvl="1"/>
            <a:r>
              <a:rPr lang="en-GB">
                <a:hlinkClick r:id="rId3"/>
              </a:rPr>
              <a:t>Fingertips’ ‘Productive Healthy Ageing Profile’</a:t>
            </a:r>
            <a:r>
              <a:rPr lang="en-GB"/>
              <a:t> covers a range of topics relating to ageing and health. </a:t>
            </a:r>
          </a:p>
          <a:p>
            <a:pPr marL="0" lvl="1" indent="0">
              <a:buNone/>
            </a:pPr>
            <a:r>
              <a:rPr lang="en-GB"/>
              <a:t>These are by no means comprehensive, and tend to be limited to particular aspects of ageing (demographics for the ONS tool and health for Fingertips). However, both are a useful first place to look if you are turning to this for the first time. </a:t>
            </a:r>
          </a:p>
        </p:txBody>
      </p:sp>
    </p:spTree>
    <p:extLst>
      <p:ext uri="{BB962C8B-B14F-4D97-AF65-F5344CB8AC3E}">
        <p14:creationId xmlns:p14="http://schemas.microsoft.com/office/powerpoint/2010/main" val="3234005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48E7-0920-4581-8B62-8A1E4EC90BD5}"/>
              </a:ext>
            </a:extLst>
          </p:cNvPr>
          <p:cNvSpPr>
            <a:spLocks noGrp="1"/>
          </p:cNvSpPr>
          <p:nvPr>
            <p:ph type="title"/>
          </p:nvPr>
        </p:nvSpPr>
        <p:spPr/>
        <p:txBody>
          <a:bodyPr/>
          <a:lstStyle/>
          <a:p>
            <a:r>
              <a:rPr lang="en-GB"/>
              <a:t>Introduction</a:t>
            </a:r>
          </a:p>
        </p:txBody>
      </p:sp>
      <p:sp>
        <p:nvSpPr>
          <p:cNvPr id="3" name="Content Placeholder 2">
            <a:extLst>
              <a:ext uri="{FF2B5EF4-FFF2-40B4-BE49-F238E27FC236}">
                <a16:creationId xmlns:a16="http://schemas.microsoft.com/office/drawing/2014/main" id="{41EF22BE-F0AD-4A05-A49A-867809A83040}"/>
              </a:ext>
            </a:extLst>
          </p:cNvPr>
          <p:cNvSpPr>
            <a:spLocks noGrp="1"/>
          </p:cNvSpPr>
          <p:nvPr>
            <p:ph idx="1"/>
          </p:nvPr>
        </p:nvSpPr>
        <p:spPr>
          <a:xfrm>
            <a:off x="539999" y="1217443"/>
            <a:ext cx="5400000" cy="4423114"/>
          </a:xfrm>
        </p:spPr>
        <p:txBody>
          <a:bodyPr/>
          <a:lstStyle/>
          <a:p>
            <a:pPr marL="0" indent="0">
              <a:lnSpc>
                <a:spcPts val="1200"/>
              </a:lnSpc>
              <a:spcAft>
                <a:spcPts val="600"/>
              </a:spcAft>
              <a:buNone/>
            </a:pPr>
            <a:r>
              <a:rPr lang="en-GB" sz="1400" b="1" dirty="0"/>
              <a:t>Geographical coverage</a:t>
            </a:r>
          </a:p>
          <a:p>
            <a:pPr>
              <a:lnSpc>
                <a:spcPts val="1600"/>
              </a:lnSpc>
              <a:spcAft>
                <a:spcPts val="600"/>
              </a:spcAft>
            </a:pPr>
            <a:r>
              <a:rPr lang="en-GB" sz="1400" b="1" dirty="0"/>
              <a:t>National data</a:t>
            </a:r>
            <a:r>
              <a:rPr lang="en-GB" sz="1400" dirty="0"/>
              <a:t>: we have included very little national level data. The exception to this is in the ‘housing’ domain, as quality data is not available at smaller geographies. To explore more national data, you can see our flagship </a:t>
            </a:r>
            <a:r>
              <a:rPr lang="en-GB" sz="1400" dirty="0">
                <a:hlinkClick r:id="rId3"/>
              </a:rPr>
              <a:t>State of Ageing report</a:t>
            </a:r>
            <a:r>
              <a:rPr lang="en-GB" sz="1400" dirty="0"/>
              <a:t>. ​</a:t>
            </a:r>
          </a:p>
          <a:p>
            <a:pPr>
              <a:lnSpc>
                <a:spcPts val="1600"/>
              </a:lnSpc>
              <a:spcAft>
                <a:spcPts val="600"/>
              </a:spcAft>
            </a:pPr>
            <a:r>
              <a:rPr lang="en-GB" sz="1400" dirty="0"/>
              <a:t>For each source, we have provided the smallest geography for which the data is available. This is often </a:t>
            </a:r>
            <a:r>
              <a:rPr lang="en-GB" sz="1400" b="1" dirty="0"/>
              <a:t>LSOA (lower layer super output area)</a:t>
            </a:r>
            <a:r>
              <a:rPr lang="en-GB" sz="1400" dirty="0"/>
              <a:t> </a:t>
            </a:r>
          </a:p>
          <a:p>
            <a:pPr lvl="2">
              <a:lnSpc>
                <a:spcPts val="1600"/>
              </a:lnSpc>
              <a:spcAft>
                <a:spcPts val="600"/>
              </a:spcAft>
            </a:pPr>
            <a:r>
              <a:rPr lang="en-GB" sz="1400" dirty="0"/>
              <a:t>An LSOA is a geographical unit that usually covers around 1500 people. A local authority is made up of many LSOAs, and they are a useful level of analysis through which to understand differences within your local area. ​</a:t>
            </a:r>
          </a:p>
          <a:p>
            <a:pPr>
              <a:lnSpc>
                <a:spcPts val="1600"/>
              </a:lnSpc>
              <a:spcAft>
                <a:spcPts val="600"/>
              </a:spcAft>
            </a:pPr>
            <a:r>
              <a:rPr lang="en-GB" sz="1400" dirty="0"/>
              <a:t>However, there are often many layers available between the LSOA and national data. This varies by data set, so you will need to check, but often includes wards; local authorities (county or district); combined authorities; local enterprise partnerships; CCGs; and regions. </a:t>
            </a:r>
          </a:p>
          <a:p>
            <a:pPr>
              <a:lnSpc>
                <a:spcPts val="1600"/>
              </a:lnSpc>
              <a:spcAft>
                <a:spcPts val="600"/>
              </a:spcAft>
            </a:pPr>
            <a:r>
              <a:rPr lang="en-GB" sz="1400" dirty="0"/>
              <a:t>It is worth bearing in mind that some data sets become much less reliable as you move to smaller geographies. This is because they are based on small samples that aren’t necessarily representative of a very small area. Sometimes there is a trade-off to make between having hyper-local data and having more robust data. </a:t>
            </a:r>
          </a:p>
        </p:txBody>
      </p:sp>
      <p:pic>
        <p:nvPicPr>
          <p:cNvPr id="11" name="Picture 10">
            <a:extLst>
              <a:ext uri="{FF2B5EF4-FFF2-40B4-BE49-F238E27FC236}">
                <a16:creationId xmlns:a16="http://schemas.microsoft.com/office/drawing/2014/main" id="{831B437A-5995-4C24-8709-C94FEE054545}"/>
              </a:ext>
            </a:extLst>
          </p:cNvPr>
          <p:cNvPicPr>
            <a:picLocks noChangeAspect="1"/>
          </p:cNvPicPr>
          <p:nvPr/>
        </p:nvPicPr>
        <p:blipFill rotWithShape="1">
          <a:blip r:embed="rId4"/>
          <a:srcRect l="52178" t="37038" r="25941" b="23331"/>
          <a:stretch/>
        </p:blipFill>
        <p:spPr>
          <a:xfrm>
            <a:off x="6460177" y="602043"/>
            <a:ext cx="5225697" cy="5323744"/>
          </a:xfrm>
          <a:prstGeom prst="rect">
            <a:avLst/>
          </a:prstGeom>
        </p:spPr>
      </p:pic>
      <p:sp>
        <p:nvSpPr>
          <p:cNvPr id="12" name="TextBox 11">
            <a:extLst>
              <a:ext uri="{FF2B5EF4-FFF2-40B4-BE49-F238E27FC236}">
                <a16:creationId xmlns:a16="http://schemas.microsoft.com/office/drawing/2014/main" id="{A94A2FAB-78A3-414A-872E-E0A40704C1F8}"/>
              </a:ext>
            </a:extLst>
          </p:cNvPr>
          <p:cNvSpPr txBox="1"/>
          <p:nvPr/>
        </p:nvSpPr>
        <p:spPr>
          <a:xfrm>
            <a:off x="6460177" y="5925787"/>
            <a:ext cx="5047013" cy="461665"/>
          </a:xfrm>
          <a:prstGeom prst="rect">
            <a:avLst/>
          </a:prstGeom>
          <a:noFill/>
        </p:spPr>
        <p:txBody>
          <a:bodyPr wrap="square" rtlCol="0">
            <a:spAutoFit/>
          </a:bodyPr>
          <a:lstStyle/>
          <a:p>
            <a:r>
              <a:rPr lang="en-GB" sz="1200" i="1"/>
              <a:t>A map of the LSOAs (2011 Census boundaries) in the East of England. Source: ONS. </a:t>
            </a:r>
          </a:p>
        </p:txBody>
      </p:sp>
    </p:spTree>
    <p:extLst>
      <p:ext uri="{BB962C8B-B14F-4D97-AF65-F5344CB8AC3E}">
        <p14:creationId xmlns:p14="http://schemas.microsoft.com/office/powerpoint/2010/main" val="767897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Your local population of older residents</a:t>
            </a:r>
          </a:p>
        </p:txBody>
      </p:sp>
      <p:graphicFrame>
        <p:nvGraphicFramePr>
          <p:cNvPr id="5" name="Table 5">
            <a:extLst>
              <a:ext uri="{FF2B5EF4-FFF2-40B4-BE49-F238E27FC236}">
                <a16:creationId xmlns:a16="http://schemas.microsoft.com/office/drawing/2014/main" id="{7594A493-A9E6-4C07-B03A-7DA7C50EE7B1}"/>
              </a:ext>
            </a:extLst>
          </p:cNvPr>
          <p:cNvGraphicFramePr>
            <a:graphicFrameLocks noGrp="1"/>
          </p:cNvGraphicFramePr>
          <p:nvPr>
            <p:ph idx="1"/>
            <p:extLst>
              <p:ext uri="{D42A27DB-BD31-4B8C-83A1-F6EECF244321}">
                <p14:modId xmlns:p14="http://schemas.microsoft.com/office/powerpoint/2010/main" val="2749514736"/>
              </p:ext>
            </p:extLst>
          </p:nvPr>
        </p:nvGraphicFramePr>
        <p:xfrm>
          <a:off x="640005" y="1242167"/>
          <a:ext cx="11011994" cy="4884656"/>
        </p:xfrm>
        <a:graphic>
          <a:graphicData uri="http://schemas.openxmlformats.org/drawingml/2006/table">
            <a:tbl>
              <a:tblPr firstRow="1" bandRow="1">
                <a:tableStyleId>{5C22544A-7EE6-4342-B048-85BDC9FD1C3A}</a:tableStyleId>
              </a:tblPr>
              <a:tblGrid>
                <a:gridCol w="1127150">
                  <a:extLst>
                    <a:ext uri="{9D8B030D-6E8A-4147-A177-3AD203B41FA5}">
                      <a16:colId xmlns:a16="http://schemas.microsoft.com/office/drawing/2014/main" val="1535115210"/>
                    </a:ext>
                  </a:extLst>
                </a:gridCol>
                <a:gridCol w="1356189">
                  <a:extLst>
                    <a:ext uri="{9D8B030D-6E8A-4147-A177-3AD203B41FA5}">
                      <a16:colId xmlns:a16="http://schemas.microsoft.com/office/drawing/2014/main" val="4192193927"/>
                    </a:ext>
                  </a:extLst>
                </a:gridCol>
                <a:gridCol w="914400">
                  <a:extLst>
                    <a:ext uri="{9D8B030D-6E8A-4147-A177-3AD203B41FA5}">
                      <a16:colId xmlns:a16="http://schemas.microsoft.com/office/drawing/2014/main" val="1520137497"/>
                    </a:ext>
                  </a:extLst>
                </a:gridCol>
                <a:gridCol w="1047964">
                  <a:extLst>
                    <a:ext uri="{9D8B030D-6E8A-4147-A177-3AD203B41FA5}">
                      <a16:colId xmlns:a16="http://schemas.microsoft.com/office/drawing/2014/main" val="3714516638"/>
                    </a:ext>
                  </a:extLst>
                </a:gridCol>
                <a:gridCol w="3164440">
                  <a:extLst>
                    <a:ext uri="{9D8B030D-6E8A-4147-A177-3AD203B41FA5}">
                      <a16:colId xmlns:a16="http://schemas.microsoft.com/office/drawing/2014/main" val="1928129829"/>
                    </a:ext>
                  </a:extLst>
                </a:gridCol>
                <a:gridCol w="3401851">
                  <a:extLst>
                    <a:ext uri="{9D8B030D-6E8A-4147-A177-3AD203B41FA5}">
                      <a16:colId xmlns:a16="http://schemas.microsoft.com/office/drawing/2014/main" val="3339886932"/>
                    </a:ext>
                  </a:extLst>
                </a:gridCol>
              </a:tblGrid>
              <a:tr h="617456">
                <a:tc>
                  <a:txBody>
                    <a:bodyPr/>
                    <a:lstStyle/>
                    <a:p>
                      <a:r>
                        <a:rPr lang="en-GB" sz="1000" dirty="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GB" sz="1000" dirty="0"/>
                        <a:t>Smallest geography. </a:t>
                      </a:r>
                      <a:r>
                        <a:rPr lang="en-GB" sz="1000" b="0" i="1" dirty="0"/>
                        <a:t>Year;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GB" sz="1000" dirty="0"/>
                        <a:t>Demographic variables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Source; accessed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GB" sz="1000" dirty="0"/>
                        <a:t>Considerations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GB" sz="1000" dirty="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254622028"/>
                  </a:ext>
                </a:extLst>
              </a:tr>
              <a:tr h="617551">
                <a:tc>
                  <a:txBody>
                    <a:bodyPr/>
                    <a:lstStyle/>
                    <a:p>
                      <a:r>
                        <a:rPr lang="en-GB" sz="1000" b="0" dirty="0"/>
                        <a:t>Age of residents; distribution of older population across the area</a:t>
                      </a:r>
                    </a:p>
                  </a:txBody>
                  <a:tcPr>
                    <a:lnL w="12700" cmpd="sng">
                      <a:noFill/>
                    </a:lnL>
                    <a:lnR w="12700" cmpd="sng">
                      <a:noFill/>
                    </a:lnR>
                    <a:lnT w="381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dirty="0"/>
                        <a:t>LSOA.</a:t>
                      </a:r>
                      <a:r>
                        <a:rPr lang="en-GB" sz="1000" b="0" dirty="0"/>
                        <a:t> </a:t>
                      </a:r>
                      <a:r>
                        <a:rPr lang="en-GB" sz="1000" b="0" i="1" dirty="0"/>
                        <a:t>2020;annual</a:t>
                      </a:r>
                    </a:p>
                    <a:p>
                      <a:pPr lvl="0">
                        <a:buNone/>
                      </a:pPr>
                      <a:endParaRPr lang="en-GB" sz="1000" b="0" dirty="0"/>
                    </a:p>
                    <a:p>
                      <a:pPr lvl="0">
                        <a:buNone/>
                      </a:pPr>
                      <a:r>
                        <a:rPr lang="en-GB" sz="1000" b="0" dirty="0"/>
                        <a:t>(England &amp; Wales)</a:t>
                      </a:r>
                    </a:p>
                  </a:txBody>
                  <a:tcPr>
                    <a:lnL w="12700" cmpd="sng">
                      <a:noFill/>
                    </a:lnL>
                    <a:lnR w="12700" cmpd="sng">
                      <a:noFill/>
                    </a:lnR>
                    <a:lnT w="381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dirty="0"/>
                        <a:t>Gender; age (5 year age band)</a:t>
                      </a:r>
                    </a:p>
                  </a:txBody>
                  <a:tcPr>
                    <a:lnL w="12700" cmpd="sng">
                      <a:noFill/>
                    </a:lnL>
                    <a:lnR w="12700" cmpd="sng">
                      <a:noFill/>
                    </a:lnR>
                    <a:lnT w="381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dirty="0"/>
                        <a:t>ONS; </a:t>
                      </a:r>
                      <a:r>
                        <a:rPr lang="en-GB" sz="1000" b="0" dirty="0">
                          <a:hlinkClick r:id="rId3"/>
                        </a:rPr>
                        <a:t>NOMIS web</a:t>
                      </a:r>
                      <a:endParaRPr lang="en-GB" sz="1000" b="0" dirty="0"/>
                    </a:p>
                  </a:txBody>
                  <a:tcPr>
                    <a:lnL w="12700" cmpd="sng">
                      <a:noFill/>
                    </a:lnL>
                    <a:lnR w="12700" cmpd="sng">
                      <a:noFill/>
                    </a:lnR>
                    <a:lnT w="381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en-GB" sz="1000" b="0" i="0" dirty="0"/>
                        <a:t>Drilling down to smaller geographies or demographics (e.g. gender; age group), this data becomes less robust. This data has national statistics status for: MSOA 5 year age-groups by gender; and LSOA by broad age group (under 16, 16-64, 65+) by gender. Using 5 year age bands at LSOA level is less reliable, and should be used as supporting information rather than key figures. </a:t>
                      </a:r>
                    </a:p>
                  </a:txBody>
                  <a:tcPr>
                    <a:lnL w="12700" cmpd="sng">
                      <a:noFill/>
                    </a:lnL>
                    <a:lnR w="12700" cmpd="sng">
                      <a:noFill/>
                    </a:lnR>
                    <a:lnT w="381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dirty="0"/>
                        <a:t>In 2020, [X]% of the population was aged 50+, and [Y]% was over 65. </a:t>
                      </a:r>
                    </a:p>
                    <a:p>
                      <a:endParaRPr lang="en-GB" sz="1000" b="0"/>
                    </a:p>
                    <a:p>
                      <a:r>
                        <a:rPr lang="en-GB" sz="1000" b="0" i="1" dirty="0"/>
                        <a:t>If you analyse these numbers against an LSOA map of your area, you can identify where older residents tend to live.</a:t>
                      </a:r>
                    </a:p>
                  </a:txBody>
                  <a:tcPr>
                    <a:lnL w="12700" cmpd="sng">
                      <a:noFill/>
                    </a:lnL>
                    <a:lnR w="12700" cmpd="sng">
                      <a:noFill/>
                    </a:lnR>
                    <a:lnT w="381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1424133005"/>
                  </a:ext>
                </a:extLst>
              </a:tr>
              <a:tr h="617551">
                <a:tc>
                  <a:txBody>
                    <a:bodyPr/>
                    <a:lstStyle/>
                    <a:p>
                      <a:r>
                        <a:rPr lang="en-GB" sz="1000" dirty="0"/>
                        <a:t>Ethnic diversity among residents over 50</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LSOA.</a:t>
                      </a:r>
                      <a:r>
                        <a:rPr lang="en-GB" sz="1000" dirty="0"/>
                        <a:t> </a:t>
                      </a:r>
                      <a:r>
                        <a:rPr lang="en-GB" sz="1000" i="1" dirty="0"/>
                        <a:t>2021</a:t>
                      </a:r>
                      <a:r>
                        <a:rPr lang="en-GB" sz="1000" b="0" i="1" dirty="0"/>
                        <a:t>; annual</a:t>
                      </a:r>
                    </a:p>
                    <a:p>
                      <a:pPr marL="0" marR="0" lvl="0" indent="0" algn="l">
                        <a:lnSpc>
                          <a:spcPct val="100000"/>
                        </a:lnSpc>
                        <a:spcBef>
                          <a:spcPts val="0"/>
                        </a:spcBef>
                        <a:spcAft>
                          <a:spcPts val="0"/>
                        </a:spcAft>
                        <a:buClrTx/>
                        <a:buSzTx/>
                        <a:buFontTx/>
                        <a:buNone/>
                      </a:pPr>
                      <a:endParaRPr lang="en-GB" sz="1000" b="0" dirty="0"/>
                    </a:p>
                    <a:p>
                      <a:pPr marL="0" marR="0" lvl="0" indent="0" algn="l">
                        <a:lnSpc>
                          <a:spcPct val="100000"/>
                        </a:lnSpc>
                        <a:spcBef>
                          <a:spcPts val="0"/>
                        </a:spcBef>
                        <a:spcAft>
                          <a:spcPts val="0"/>
                        </a:spcAft>
                        <a:buNone/>
                      </a:pPr>
                      <a:r>
                        <a:rPr lang="en-GB" sz="1000" b="0" i="0" u="none" strike="noStrike" noProof="0" dirty="0">
                          <a:latin typeface="Arial"/>
                        </a:rPr>
                        <a:t>(England, Scotland &amp; Wales)</a:t>
                      </a:r>
                      <a:endParaRPr lang="en-GB" sz="1000"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t>Age 50+; “white” and “ethnic minority”</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t>Annual Population Survey;</a:t>
                      </a:r>
                      <a:r>
                        <a:rPr lang="en-GB" sz="1000" dirty="0">
                          <a:hlinkClick r:id="rId4"/>
                        </a:rPr>
                        <a:t> </a:t>
                      </a:r>
                      <a:r>
                        <a:rPr lang="en-GB" sz="1000" dirty="0">
                          <a:hlinkClick r:id="rId5"/>
                        </a:rPr>
                        <a:t> NOMIS web</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100"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t>[X%] of white residents in our area are over 50. This is a higher rate than among  BAME residents, of whom [Y%] are over 50. </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239317807"/>
                  </a:ext>
                </a:extLst>
              </a:tr>
              <a:tr h="617551">
                <a:tc>
                  <a:txBody>
                    <a:bodyPr/>
                    <a:lstStyle/>
                    <a:p>
                      <a:r>
                        <a:rPr lang="en-GB" sz="1000" b="0" dirty="0"/>
                        <a:t>Population projections for population 65+</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Local authority. </a:t>
                      </a:r>
                      <a:r>
                        <a:rPr lang="en-GB" sz="1000" b="0" i="1" dirty="0"/>
                        <a:t>2018-2043; annual</a:t>
                      </a:r>
                    </a:p>
                    <a:p>
                      <a:pPr marL="0" marR="0" lvl="0" indent="0" algn="l">
                        <a:lnSpc>
                          <a:spcPct val="100000"/>
                        </a:lnSpc>
                        <a:spcBef>
                          <a:spcPts val="0"/>
                        </a:spcBef>
                        <a:spcAft>
                          <a:spcPts val="0"/>
                        </a:spcAft>
                        <a:buClrTx/>
                        <a:buSzTx/>
                        <a:buFontTx/>
                        <a:buNone/>
                      </a:pPr>
                      <a:endParaRPr lang="en-GB" sz="1000" b="0" dirty="0"/>
                    </a:p>
                    <a:p>
                      <a:pPr marL="0" marR="0" lvl="0" indent="0" algn="l">
                        <a:lnSpc>
                          <a:spcPct val="100000"/>
                        </a:lnSpc>
                        <a:spcBef>
                          <a:spcPts val="0"/>
                        </a:spcBef>
                        <a:spcAft>
                          <a:spcPts val="0"/>
                        </a:spcAft>
                        <a:buClrTx/>
                        <a:buSzTx/>
                        <a:buFontTx/>
                        <a:buNone/>
                      </a:pPr>
                      <a:r>
                        <a:rPr lang="en-GB" sz="1000" b="0" dirty="0"/>
                        <a:t>(England, Scotland &amp; Wales)</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dirty="0"/>
                        <a:t>Gender; age (by age or 5 year age band)</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dirty="0"/>
                        <a:t>ONS; </a:t>
                      </a:r>
                      <a:r>
                        <a:rPr lang="en-GB" sz="1000" b="0" dirty="0">
                          <a:hlinkClick r:id="rId6"/>
                        </a:rPr>
                        <a:t>NOMIS web</a:t>
                      </a:r>
                      <a:endParaRPr lang="en-GB" sz="1000" b="0"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dirty="0"/>
                        <a:t>These estimates are based on recent demographic trends. </a:t>
                      </a:r>
                      <a:r>
                        <a:rPr lang="en-GB" sz="1000" dirty="0"/>
                        <a:t>The further they go into the future the more uncertain they are, especially at smaller geographies (e.g. local authority) and more detailed age and gender breakdowns.</a:t>
                      </a:r>
                      <a:endParaRPr lang="en-GB" sz="1000" b="0"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dirty="0"/>
                        <a:t>By 2043, [X]% of our local population will be aged 65 and over. This is a [Y]% increase on current levels. </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1616248169"/>
                  </a:ext>
                </a:extLst>
              </a:tr>
              <a:tr h="617551">
                <a:tc>
                  <a:txBody>
                    <a:bodyPr/>
                    <a:lstStyle/>
                    <a:p>
                      <a:r>
                        <a:rPr lang="en-GB" sz="1000" b="0" dirty="0"/>
                        <a:t>Income Deprivation Affecting Older People Index </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dirty="0"/>
                        <a:t>LSOA. </a:t>
                      </a:r>
                    </a:p>
                    <a:p>
                      <a:r>
                        <a:rPr lang="en-GB" sz="1000" b="0" i="1" dirty="0"/>
                        <a:t>2019; one off. </a:t>
                      </a:r>
                    </a:p>
                    <a:p>
                      <a:pPr lvl="0">
                        <a:buNone/>
                      </a:pPr>
                      <a:endParaRPr lang="en-GB" sz="1000" b="1" dirty="0"/>
                    </a:p>
                    <a:p>
                      <a:pPr lvl="0">
                        <a:buNone/>
                      </a:pPr>
                      <a:r>
                        <a:rPr lang="en-GB" sz="1000" b="0" dirty="0"/>
                        <a:t>(England)</a:t>
                      </a:r>
                      <a:endParaRPr lang="en-GB" sz="1000" b="1"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dirty="0"/>
                        <a:t>NA</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dirty="0">
                          <a:hlinkClick r:id="rId7"/>
                        </a:rPr>
                        <a:t>Ministry of Housing, Communities &amp; Local Government</a:t>
                      </a:r>
                      <a:endParaRPr lang="en-GB" sz="1000" b="1"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1" i="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i="1" dirty="0"/>
                        <a:t>By mapping your LSOAs, you can see the spread of deprivation among older people across your area. </a:t>
                      </a:r>
                    </a:p>
                    <a:p>
                      <a:r>
                        <a:rPr lang="en-GB" sz="1000" b="1" i="0" dirty="0"/>
                        <a:t>[X%] of LSOAs in our area were in the top 10% of income deprivation (decile 1) for older people. The majority of these areas were concentrated in the [north] and [north-east] of the borough.   </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509720541"/>
                  </a:ext>
                </a:extLst>
              </a:tr>
              <a:tr h="617551">
                <a:tc>
                  <a:txBody>
                    <a:bodyPr/>
                    <a:lstStyle/>
                    <a:p>
                      <a:r>
                        <a:rPr lang="en-GB" sz="1000" b="0" dirty="0"/>
                        <a:t>Residents in receipt of pension credit</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LSOA. </a:t>
                      </a:r>
                      <a:r>
                        <a:rPr lang="en-GB" sz="1000" b="0" i="1" dirty="0"/>
                        <a:t>2022; quarterly</a:t>
                      </a:r>
                    </a:p>
                    <a:p>
                      <a:pPr lvl="0">
                        <a:buNone/>
                      </a:pPr>
                      <a:r>
                        <a:rPr lang="en-GB" sz="1000" b="0" dirty="0"/>
                        <a:t>(England, Scotland &amp; Wales)</a:t>
                      </a:r>
                      <a:endParaRPr lang="en-GB" sz="1000" b="1"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dirty="0"/>
                        <a:t>Gender; 5 year age band</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dirty="0"/>
                        <a:t>DWP; </a:t>
                      </a:r>
                      <a:r>
                        <a:rPr lang="en-GB" sz="1000" b="1" dirty="0">
                          <a:hlinkClick r:id="rId8"/>
                        </a:rPr>
                        <a:t>Stat-Xplore</a:t>
                      </a:r>
                      <a:endParaRPr lang="en-GB" sz="1000" b="1"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1"/>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dirty="0"/>
                        <a:t>Across our local authority, [X]hundred people were in receipt of pension credit in January 2022. This was [Y]% of the population over the state pension age.  </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250708609"/>
                  </a:ext>
                </a:extLst>
              </a:tr>
            </a:tbl>
          </a:graphicData>
        </a:graphic>
      </p:graphicFrame>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spTree>
    <p:extLst>
      <p:ext uri="{BB962C8B-B14F-4D97-AF65-F5344CB8AC3E}">
        <p14:creationId xmlns:p14="http://schemas.microsoft.com/office/powerpoint/2010/main" val="3175746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Housing</a:t>
            </a:r>
          </a:p>
        </p:txBody>
      </p:sp>
      <p:graphicFrame>
        <p:nvGraphicFramePr>
          <p:cNvPr id="5" name="Table 5">
            <a:extLst>
              <a:ext uri="{FF2B5EF4-FFF2-40B4-BE49-F238E27FC236}">
                <a16:creationId xmlns:a16="http://schemas.microsoft.com/office/drawing/2014/main" id="{7594A493-A9E6-4C07-B03A-7DA7C50EE7B1}"/>
              </a:ext>
            </a:extLst>
          </p:cNvPr>
          <p:cNvGraphicFramePr>
            <a:graphicFrameLocks noGrp="1"/>
          </p:cNvGraphicFramePr>
          <p:nvPr>
            <p:ph idx="1"/>
            <p:extLst>
              <p:ext uri="{D42A27DB-BD31-4B8C-83A1-F6EECF244321}">
                <p14:modId xmlns:p14="http://schemas.microsoft.com/office/powerpoint/2010/main" val="3518714163"/>
              </p:ext>
            </p:extLst>
          </p:nvPr>
        </p:nvGraphicFramePr>
        <p:xfrm>
          <a:off x="749552" y="1057232"/>
          <a:ext cx="10627010" cy="5720405"/>
        </p:xfrm>
        <a:graphic>
          <a:graphicData uri="http://schemas.openxmlformats.org/drawingml/2006/table">
            <a:tbl>
              <a:tblPr firstRow="1" bandRow="1">
                <a:tableStyleId>{5C22544A-7EE6-4342-B048-85BDC9FD1C3A}</a:tableStyleId>
              </a:tblPr>
              <a:tblGrid>
                <a:gridCol w="1515049">
                  <a:extLst>
                    <a:ext uri="{9D8B030D-6E8A-4147-A177-3AD203B41FA5}">
                      <a16:colId xmlns:a16="http://schemas.microsoft.com/office/drawing/2014/main" val="1535115210"/>
                    </a:ext>
                  </a:extLst>
                </a:gridCol>
                <a:gridCol w="602828">
                  <a:extLst>
                    <a:ext uri="{9D8B030D-6E8A-4147-A177-3AD203B41FA5}">
                      <a16:colId xmlns:a16="http://schemas.microsoft.com/office/drawing/2014/main" val="4192193927"/>
                    </a:ext>
                  </a:extLst>
                </a:gridCol>
                <a:gridCol w="636167">
                  <a:extLst>
                    <a:ext uri="{9D8B030D-6E8A-4147-A177-3AD203B41FA5}">
                      <a16:colId xmlns:a16="http://schemas.microsoft.com/office/drawing/2014/main" val="1520137497"/>
                    </a:ext>
                  </a:extLst>
                </a:gridCol>
                <a:gridCol w="1039528">
                  <a:extLst>
                    <a:ext uri="{9D8B030D-6E8A-4147-A177-3AD203B41FA5}">
                      <a16:colId xmlns:a16="http://schemas.microsoft.com/office/drawing/2014/main" val="3714516638"/>
                    </a:ext>
                  </a:extLst>
                </a:gridCol>
                <a:gridCol w="4302493">
                  <a:extLst>
                    <a:ext uri="{9D8B030D-6E8A-4147-A177-3AD203B41FA5}">
                      <a16:colId xmlns:a16="http://schemas.microsoft.com/office/drawing/2014/main" val="3930023692"/>
                    </a:ext>
                  </a:extLst>
                </a:gridCol>
                <a:gridCol w="2530945">
                  <a:extLst>
                    <a:ext uri="{9D8B030D-6E8A-4147-A177-3AD203B41FA5}">
                      <a16:colId xmlns:a16="http://schemas.microsoft.com/office/drawing/2014/main" val="3339886932"/>
                    </a:ext>
                  </a:extLst>
                </a:gridCol>
              </a:tblGrid>
              <a:tr h="641266">
                <a:tc>
                  <a:txBody>
                    <a:bodyPr/>
                    <a:lstStyle/>
                    <a:p>
                      <a:r>
                        <a:rPr lang="en-GB" sz="1000" dirty="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GB" sz="1000" dirty="0"/>
                        <a:t>Smallest geography. Year;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GB" sz="1000" dirty="0"/>
                        <a:t>Demographic variables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Source; accessed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GB" sz="1000" dirty="0"/>
                        <a:t>Considerations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GB" sz="1000" dirty="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254622028"/>
                  </a:ext>
                </a:extLst>
              </a:tr>
              <a:tr h="617551">
                <a:tc>
                  <a:txBody>
                    <a:bodyPr/>
                    <a:lstStyle/>
                    <a:p>
                      <a:r>
                        <a:rPr lang="en-GB" sz="1000" dirty="0"/>
                        <a:t>Tenure</a:t>
                      </a:r>
                    </a:p>
                  </a:txBody>
                  <a:tcPr>
                    <a:lnL w="12700" cmpd="sng">
                      <a:noFill/>
                    </a:lnL>
                    <a:lnR w="12700" cmpd="sng">
                      <a:noFill/>
                    </a:lnR>
                    <a:lnT w="381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r>
                        <a:rPr lang="en-GB" sz="1000" b="1" dirty="0"/>
                        <a:t>England.</a:t>
                      </a:r>
                      <a:r>
                        <a:rPr lang="en-GB" sz="1000" dirty="0"/>
                        <a:t> </a:t>
                      </a:r>
                      <a:r>
                        <a:rPr lang="en-GB" sz="1000" i="1" dirty="0"/>
                        <a:t>2019-20; annual</a:t>
                      </a:r>
                    </a:p>
                  </a:txBody>
                  <a:tcPr anchor="ctr">
                    <a:lnL w="12700" cmpd="sng">
                      <a:noFill/>
                    </a:lnL>
                    <a:lnR w="12700" cmpd="sng">
                      <a:noFill/>
                    </a:lnR>
                    <a:lnT w="381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r>
                        <a:rPr lang="en-GB" sz="1000" dirty="0"/>
                        <a:t>10 year age bands</a:t>
                      </a:r>
                    </a:p>
                  </a:txBody>
                  <a:tcPr anchor="ctr">
                    <a:lnL w="12700" cmpd="sng">
                      <a:noFill/>
                    </a:lnL>
                    <a:lnR w="12700" cmpd="sng">
                      <a:noFill/>
                    </a:lnR>
                    <a:lnT w="381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EHS; </a:t>
                      </a:r>
                      <a:r>
                        <a:rPr lang="en-GB" sz="1000" dirty="0">
                          <a:hlinkClick r:id="rId3"/>
                        </a:rPr>
                        <a:t>table FA1201 (S106)</a:t>
                      </a:r>
                      <a:endParaRPr lang="en-GB" sz="1000" dirty="0"/>
                    </a:p>
                  </a:txBody>
                  <a:tcPr>
                    <a:lnL w="12700" cmpd="sng">
                      <a:noFill/>
                    </a:lnL>
                    <a:lnR w="12700" cmpd="sng">
                      <a:noFill/>
                    </a:lnR>
                    <a:lnT w="381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r>
                        <a:rPr lang="en-GB" sz="1000" dirty="0"/>
                        <a:t>The English Housing Survey (EHS) is the most detailed national data available on the quality of housing across England, especially around private rented and owner occupied homes. However, it is not available locally. It also offers very little insight into the housing experiences of minority ethnic people, disaggregating data only between ‘White’ and ‘ethnic minority’. </a:t>
                      </a:r>
                    </a:p>
                  </a:txBody>
                  <a:tcPr anchor="ctr">
                    <a:lnL w="12700" cmpd="sng">
                      <a:noFill/>
                    </a:lnL>
                    <a:lnR w="12700" cmpd="sng">
                      <a:noFill/>
                    </a:lnR>
                    <a:lnT w="381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t>Across England, [X]% of people aged 55-64 were social renters, compared to [Y]% who were private renters. </a:t>
                      </a:r>
                      <a:endParaRPr lang="en-GB" sz="1000"/>
                    </a:p>
                  </a:txBody>
                  <a:tcPr>
                    <a:lnL w="12700" cmpd="sng">
                      <a:noFill/>
                    </a:lnL>
                    <a:lnR w="12700" cmpd="sng">
                      <a:noFill/>
                    </a:lnR>
                    <a:lnT w="381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1424133005"/>
                  </a:ext>
                </a:extLst>
              </a:tr>
              <a:tr h="617551">
                <a:tc>
                  <a:txBody>
                    <a:bodyPr/>
                    <a:lstStyle/>
                    <a:p>
                      <a:r>
                        <a:rPr lang="en-GB" sz="1000" dirty="0"/>
                        <a:t>Weekly mortgage payment (£/week and as % of income)</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t>England. 2019-20; annual</a:t>
                      </a:r>
                    </a:p>
                    <a:p>
                      <a:endParaRPr lang="en-GB" sz="110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t>EHS; </a:t>
                      </a:r>
                      <a:r>
                        <a:rPr lang="en-GB" sz="1000" dirty="0">
                          <a:hlinkClick r:id="rId4"/>
                        </a:rPr>
                        <a:t>table FA2511 (S332)</a:t>
                      </a:r>
                      <a:endParaRPr lang="en-GB" sz="1000"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10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t>Across England, the average weekly mortgage payment of people aged 65+ is between £[X] and £[Y]. </a:t>
                      </a:r>
                      <a:endParaRPr lang="en-GB" sz="100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405777767"/>
                  </a:ext>
                </a:extLst>
              </a:tr>
              <a:tr h="617551">
                <a:tc>
                  <a:txBody>
                    <a:bodyPr/>
                    <a:lstStyle/>
                    <a:p>
                      <a:r>
                        <a:rPr lang="en-GB" sz="1000" dirty="0"/>
                        <a:t>% owner occupiers still repaying mortgage  </a:t>
                      </a:r>
                      <a:endParaRPr lang="en-GB" sz="100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r>
                        <a:rPr lang="en-GB" sz="1100"/>
                        <a:t>England</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10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t>EHS; </a:t>
                      </a:r>
                      <a:r>
                        <a:rPr lang="en-GB" sz="1000" dirty="0">
                          <a:hlinkClick r:id="rId4"/>
                        </a:rPr>
                        <a:t>table FC2521 (S371)</a:t>
                      </a:r>
                      <a:endParaRPr lang="en-GB" sz="1000"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10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t>Across England, [Y]% of owner-occupiers over 65 are still repaying their mortgage. </a:t>
                      </a:r>
                      <a:endParaRPr lang="en-GB" sz="100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732715223"/>
                  </a:ext>
                </a:extLst>
              </a:tr>
              <a:tr h="450203">
                <a:tc>
                  <a:txBody>
                    <a:bodyPr/>
                    <a:lstStyle/>
                    <a:p>
                      <a:r>
                        <a:rPr lang="en-GB" sz="1000" dirty="0"/>
                        <a:t>Moved in the last year</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r>
                        <a:rPr lang="en-GB" sz="1100"/>
                        <a:t>England</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10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t>EHS; </a:t>
                      </a:r>
                      <a:r>
                        <a:rPr lang="en-GB" sz="1000" dirty="0">
                          <a:hlinkClick r:id="rId5"/>
                        </a:rPr>
                        <a:t>table FA4121 </a:t>
                      </a:r>
                      <a:endParaRPr lang="en-GB" sz="1000"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10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t>Across England, [X]% of people aged 55-64 had moved house in the previous year.  </a:t>
                      </a:r>
                      <a:endParaRPr lang="en-GB" sz="100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1616248169"/>
                  </a:ext>
                </a:extLst>
              </a:tr>
              <a:tr h="606392">
                <a:tc>
                  <a:txBody>
                    <a:bodyPr/>
                    <a:lstStyle/>
                    <a:p>
                      <a:r>
                        <a:rPr lang="en-GB" sz="1000" dirty="0"/>
                        <a:t>% houses failing decent homes criteria</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rowSpan="2">
                  <a:txBody>
                    <a:bodyPr/>
                    <a:lstStyle/>
                    <a:p>
                      <a:r>
                        <a:rPr lang="en-GB" sz="1000" dirty="0"/>
                        <a:t>Age of oldest resident – 60+, 70+</a:t>
                      </a: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t>EHS; </a:t>
                      </a:r>
                      <a:r>
                        <a:rPr lang="en-GB" sz="1000" dirty="0">
                          <a:hlinkClick r:id="rId6"/>
                        </a:rPr>
                        <a:t>table DA3203</a:t>
                      </a:r>
                      <a:endParaRPr lang="en-GB" sz="1000"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r>
                        <a:rPr lang="en-GB" sz="1000" dirty="0"/>
                        <a:t>Across England, [X]% of homes occupied by someone over 60 were classified as non-decent. </a:t>
                      </a:r>
                      <a:endParaRPr lang="en-GB" sz="100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126915561"/>
                  </a:ext>
                </a:extLst>
              </a:tr>
              <a:tr h="605227">
                <a:tc>
                  <a:txBody>
                    <a:bodyPr/>
                    <a:lstStyle/>
                    <a:p>
                      <a:r>
                        <a:rPr lang="en-GB" sz="1000" dirty="0"/>
                        <a:t>% households with Category 1 hazard</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endParaRPr lang="en-GB" sz="110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t>EHS; </a:t>
                      </a:r>
                      <a:r>
                        <a:rPr lang="en-GB" sz="1000" dirty="0">
                          <a:hlinkClick r:id="rId6"/>
                        </a:rPr>
                        <a:t>table DA4103</a:t>
                      </a:r>
                      <a:r>
                        <a:rPr lang="en-GB" sz="1000" dirty="0"/>
                        <a:t> </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r>
                        <a:rPr lang="en-GB" sz="1000" dirty="0"/>
                        <a:t>Across England, [X]% of homes occupied by someone over 60 had a Category 1 hazard. This rises to [Y]% in homes with someone over 70.</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905331225"/>
                  </a:ext>
                </a:extLst>
              </a:tr>
              <a:tr h="669316">
                <a:tc>
                  <a:txBody>
                    <a:bodyPr/>
                    <a:lstStyle/>
                    <a:p>
                      <a:r>
                        <a:rPr lang="en-GB" sz="1000" dirty="0"/>
                        <a:t>% of households in fuel poverty</a:t>
                      </a:r>
                      <a:endParaRPr lang="en-GB" sz="1000" b="1"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t>LSOA</a:t>
                      </a:r>
                    </a:p>
                    <a:p>
                      <a:pPr lvl="0">
                        <a:buNone/>
                      </a:pPr>
                      <a:endParaRPr lang="en-GB" sz="1000" dirty="0"/>
                    </a:p>
                    <a:p>
                      <a:pPr lvl="0">
                        <a:buNone/>
                      </a:pPr>
                      <a:r>
                        <a:rPr lang="en-GB" sz="1000" dirty="0"/>
                        <a:t>(England)</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t>None</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hlinkClick r:id="rId7"/>
                        </a:rPr>
                        <a:t>Department for Business, Energy &amp; Industrial Strategy</a:t>
                      </a:r>
                      <a:endParaRPr lang="en-GB" sz="1000"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i="0" dirty="0"/>
                        <a:t>This data set is </a:t>
                      </a:r>
                      <a:r>
                        <a:rPr lang="en-GB" sz="1000" b="1" i="0" dirty="0"/>
                        <a:t>not age-specific</a:t>
                      </a:r>
                      <a:r>
                        <a:rPr lang="en-GB" sz="1000" i="0" dirty="0"/>
                        <a:t>. Due to small sample size, estimates should be treated with caution and only used to look at general trends and identify areas of particularly high or low fuel poverty. Should not be used to identify trends over time within an LSOA, or to compare LSOAs with similar fuel poverty levels. </a:t>
                      </a:r>
                      <a:endParaRPr lang="en-GB" sz="1000" i="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If you analyse these numbers against an LSOA map of your area, you can identify where older residents tend to live.</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250708609"/>
                  </a:ext>
                </a:extLst>
              </a:tr>
            </a:tbl>
          </a:graphicData>
        </a:graphic>
      </p:graphicFrame>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spTree>
    <p:extLst>
      <p:ext uri="{BB962C8B-B14F-4D97-AF65-F5344CB8AC3E}">
        <p14:creationId xmlns:p14="http://schemas.microsoft.com/office/powerpoint/2010/main" val="182966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Civic participation and employment</a:t>
            </a:r>
          </a:p>
        </p:txBody>
      </p:sp>
      <p:graphicFrame>
        <p:nvGraphicFramePr>
          <p:cNvPr id="5" name="Table 5">
            <a:extLst>
              <a:ext uri="{FF2B5EF4-FFF2-40B4-BE49-F238E27FC236}">
                <a16:creationId xmlns:a16="http://schemas.microsoft.com/office/drawing/2014/main" id="{7594A493-A9E6-4C07-B03A-7DA7C50EE7B1}"/>
              </a:ext>
            </a:extLst>
          </p:cNvPr>
          <p:cNvGraphicFramePr>
            <a:graphicFrameLocks noGrp="1"/>
          </p:cNvGraphicFramePr>
          <p:nvPr>
            <p:ph idx="1"/>
            <p:extLst>
              <p:ext uri="{D42A27DB-BD31-4B8C-83A1-F6EECF244321}">
                <p14:modId xmlns:p14="http://schemas.microsoft.com/office/powerpoint/2010/main" val="3590662016"/>
              </p:ext>
            </p:extLst>
          </p:nvPr>
        </p:nvGraphicFramePr>
        <p:xfrm>
          <a:off x="749551" y="1166249"/>
          <a:ext cx="10810383" cy="5549246"/>
        </p:xfrm>
        <a:graphic>
          <a:graphicData uri="http://schemas.openxmlformats.org/drawingml/2006/table">
            <a:tbl>
              <a:tblPr firstRow="1" bandRow="1">
                <a:tableStyleId>{5C22544A-7EE6-4342-B048-85BDC9FD1C3A}</a:tableStyleId>
              </a:tblPr>
              <a:tblGrid>
                <a:gridCol w="1117748">
                  <a:extLst>
                    <a:ext uri="{9D8B030D-6E8A-4147-A177-3AD203B41FA5}">
                      <a16:colId xmlns:a16="http://schemas.microsoft.com/office/drawing/2014/main" val="1535115210"/>
                    </a:ext>
                  </a:extLst>
                </a:gridCol>
                <a:gridCol w="1338007">
                  <a:extLst>
                    <a:ext uri="{9D8B030D-6E8A-4147-A177-3AD203B41FA5}">
                      <a16:colId xmlns:a16="http://schemas.microsoft.com/office/drawing/2014/main" val="4192193927"/>
                    </a:ext>
                  </a:extLst>
                </a:gridCol>
                <a:gridCol w="1216982">
                  <a:extLst>
                    <a:ext uri="{9D8B030D-6E8A-4147-A177-3AD203B41FA5}">
                      <a16:colId xmlns:a16="http://schemas.microsoft.com/office/drawing/2014/main" val="1520137497"/>
                    </a:ext>
                  </a:extLst>
                </a:gridCol>
                <a:gridCol w="900477">
                  <a:extLst>
                    <a:ext uri="{9D8B030D-6E8A-4147-A177-3AD203B41FA5}">
                      <a16:colId xmlns:a16="http://schemas.microsoft.com/office/drawing/2014/main" val="3714516638"/>
                    </a:ext>
                  </a:extLst>
                </a:gridCol>
                <a:gridCol w="3437738">
                  <a:extLst>
                    <a:ext uri="{9D8B030D-6E8A-4147-A177-3AD203B41FA5}">
                      <a16:colId xmlns:a16="http://schemas.microsoft.com/office/drawing/2014/main" val="3517259510"/>
                    </a:ext>
                  </a:extLst>
                </a:gridCol>
                <a:gridCol w="2799431">
                  <a:extLst>
                    <a:ext uri="{9D8B030D-6E8A-4147-A177-3AD203B41FA5}">
                      <a16:colId xmlns:a16="http://schemas.microsoft.com/office/drawing/2014/main" val="3339886932"/>
                    </a:ext>
                  </a:extLst>
                </a:gridCol>
              </a:tblGrid>
              <a:tr h="672446">
                <a:tc>
                  <a:txBody>
                    <a:bodyPr/>
                    <a:lstStyle/>
                    <a:p>
                      <a:r>
                        <a:rPr lang="en-GB" sz="1000" dirty="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GB" sz="1000" dirty="0"/>
                        <a:t>Smallest geography. Year;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GB" sz="1000" dirty="0"/>
                        <a:t>Demographic variables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Source; accessed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GB" sz="1000" dirty="0"/>
                        <a:t>Considerations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GB" sz="1000" dirty="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254622028"/>
                  </a:ext>
                </a:extLst>
              </a:tr>
              <a:tr h="617551">
                <a:tc>
                  <a:txBody>
                    <a:bodyPr/>
                    <a:lstStyle/>
                    <a:p>
                      <a:pPr lvl="0">
                        <a:buNone/>
                      </a:pPr>
                      <a:r>
                        <a:rPr lang="en-GB" sz="1000" b="1" dirty="0"/>
                        <a:t>Employment rate</a:t>
                      </a:r>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dirty="0"/>
                        <a:t>Local authority. </a:t>
                      </a:r>
                      <a:r>
                        <a:rPr lang="en-GB" sz="1000" b="0" i="1" dirty="0"/>
                        <a:t>2021; annual</a:t>
                      </a:r>
                    </a:p>
                    <a:p>
                      <a:pPr lvl="0">
                        <a:buNone/>
                      </a:pPr>
                      <a:endParaRPr lang="en-GB" sz="1000" b="0" dirty="0"/>
                    </a:p>
                    <a:p>
                      <a:pPr lvl="0">
                        <a:buNone/>
                      </a:pPr>
                      <a:r>
                        <a:rPr lang="en-GB" sz="1000" b="0" dirty="0"/>
                        <a:t>(England, Scotland &amp; Wales)</a:t>
                      </a:r>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00000"/>
                        </a:lnSpc>
                        <a:spcBef>
                          <a:spcPts val="0"/>
                        </a:spcBef>
                        <a:spcAft>
                          <a:spcPts val="0"/>
                        </a:spcAft>
                        <a:buNone/>
                      </a:pPr>
                      <a:r>
                        <a:rPr lang="en-GB" sz="1000" b="1" i="0" u="none" strike="noStrike" noProof="0" dirty="0">
                          <a:latin typeface="+mj-lt"/>
                        </a:rPr>
                        <a:t>Age</a:t>
                      </a:r>
                      <a:endParaRPr lang="en-US" sz="1000" b="1" dirty="0">
                        <a:latin typeface="+mj-lt"/>
                      </a:endParaRPr>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dirty="0"/>
                        <a:t>Labour Force Survey; </a:t>
                      </a:r>
                      <a:r>
                        <a:rPr lang="en-GB" sz="1000" b="1" dirty="0">
                          <a:hlinkClick r:id="rId2"/>
                        </a:rPr>
                        <a:t>Nomis web</a:t>
                      </a:r>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dirty="0"/>
                        <a:t>Labour Force Survey estimates get less reliable as you drill down to smaller geographies and age groups. This is reflected in the confidence interval (“conf”). Some confidence intervals at local authority level are really quite large, and therefore you should be very cautious when considering what it can tell you.  </a:t>
                      </a:r>
                      <a:endParaRPr lang="en-GB" sz="1000" b="0"/>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dirty="0"/>
                        <a:t>The employment rate of economically active people aged 50+ in our borough is [X]%, [Y]% lower than economically active residents aged 25-49. </a:t>
                      </a:r>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287916097"/>
                  </a:ext>
                </a:extLst>
              </a:tr>
              <a:tr h="617551">
                <a:tc>
                  <a:txBody>
                    <a:bodyPr/>
                    <a:lstStyle/>
                    <a:p>
                      <a:r>
                        <a:rPr lang="en-GB" sz="1000" b="1" dirty="0"/>
                        <a:t>Low paid work (Universal Credit claimants in work)</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LSOA. </a:t>
                      </a:r>
                      <a:r>
                        <a:rPr lang="en-GB" sz="1000" b="0" i="1" dirty="0"/>
                        <a:t>2022; monthly</a:t>
                      </a:r>
                    </a:p>
                    <a:p>
                      <a:pPr lvl="0">
                        <a:buNone/>
                      </a:pPr>
                      <a:r>
                        <a:rPr lang="en-GB" sz="1000" b="0" i="0" u="none" strike="noStrike" noProof="0" dirty="0">
                          <a:latin typeface="Arial"/>
                        </a:rPr>
                        <a:t>(England, Scotland &amp; Wales)</a:t>
                      </a:r>
                      <a:endParaRPr lang="en-GB" sz="1000"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dirty="0"/>
                        <a:t>Age (5 year bands and single years); gender. </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DWP; </a:t>
                      </a:r>
                      <a:r>
                        <a:rPr lang="en-GB" sz="1000" b="1" dirty="0">
                          <a:hlinkClick r:id="rId3"/>
                        </a:rPr>
                        <a:t>Stat-Xplore</a:t>
                      </a:r>
                      <a:endParaRPr lang="en-GB" sz="1000" b="1"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en-GB" sz="1000" b="0" dirty="0"/>
                        <a:t>These numbers are not an estimates, but actual figures collected by the DWP. </a:t>
                      </a:r>
                      <a:endParaRPr lang="en-GB" sz="1000" b="0"/>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dirty="0"/>
                        <a:t>In our borough, [X]% of people aged 55-59 receiving Universal Credit are in work. This totals [x]number of people in jobs that do not pay them enough to get by. </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1616248169"/>
                  </a:ext>
                </a:extLst>
              </a:tr>
              <a:tr h="617551">
                <a:tc>
                  <a:txBody>
                    <a:bodyPr/>
                    <a:lstStyle/>
                    <a:p>
                      <a:r>
                        <a:rPr lang="en-GB" sz="1000" dirty="0"/>
                        <a:t>Employment Support Allowance </a:t>
                      </a:r>
                      <a:endParaRPr lang="en-GB" sz="100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dirty="0"/>
                        <a:t>LSOA.</a:t>
                      </a:r>
                      <a:r>
                        <a:rPr lang="en-GB" sz="1000" dirty="0"/>
                        <a:t> </a:t>
                      </a:r>
                      <a:r>
                        <a:rPr lang="en-GB" sz="1000" i="1" dirty="0"/>
                        <a:t>2021; quarterly</a:t>
                      </a:r>
                    </a:p>
                    <a:p>
                      <a:pPr lvl="0">
                        <a:buNone/>
                      </a:pPr>
                      <a:r>
                        <a:rPr lang="en-GB" sz="1000" b="0" i="0" u="none" strike="noStrike" noProof="0" dirty="0">
                          <a:latin typeface="Arial"/>
                        </a:rPr>
                        <a:t>(England, Scotland &amp; Wales)</a:t>
                      </a:r>
                      <a:endParaRPr lang="en-GB" sz="1000"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t>Gender; single year or 5 year age bands; ethnicity</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t>DWP; </a:t>
                      </a:r>
                      <a:r>
                        <a:rPr lang="en-GB" sz="1000" dirty="0">
                          <a:hlinkClick r:id="rId3"/>
                        </a:rPr>
                        <a:t>Stat-Xplore</a:t>
                      </a:r>
                      <a:endParaRPr lang="en-GB" sz="1000"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10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t>[X]number of people over 50 in our area are deemed unable to work due to sickness or disability.</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982983108"/>
                  </a:ext>
                </a:extLst>
              </a:tr>
              <a:tr h="617551">
                <a:tc>
                  <a:txBody>
                    <a:bodyPr/>
                    <a:lstStyle/>
                    <a:p>
                      <a:r>
                        <a:rPr lang="en-GB" sz="1000" dirty="0"/>
                        <a:t>Income (full and/or part-time workers)</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Local authority. </a:t>
                      </a:r>
                      <a:r>
                        <a:rPr lang="en-GB" sz="1000" i="1" dirty="0"/>
                        <a:t>2021; annual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noProof="0" dirty="0">
                          <a:latin typeface="+mn-lt"/>
                        </a:rPr>
                        <a:t>(England, Scotland &amp; Wales)</a:t>
                      </a:r>
                      <a:endParaRPr lang="en-GB" sz="1000" dirty="0"/>
                    </a:p>
                    <a:p>
                      <a:endParaRPr lang="en-GB" sz="1000"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t>Gender; age by 50-59 and 60+</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t>Annual Survey of Hours and Earnings; </a:t>
                      </a:r>
                      <a:r>
                        <a:rPr lang="en-GB" sz="1000" dirty="0">
                          <a:hlinkClick r:id="rId4"/>
                        </a:rPr>
                        <a:t> </a:t>
                      </a:r>
                      <a:r>
                        <a:rPr lang="en-GB" sz="1000" dirty="0">
                          <a:hlinkClick r:id="rId5"/>
                        </a:rPr>
                        <a:t>ONS</a:t>
                      </a:r>
                      <a:endParaRPr lang="en-GB" sz="1000"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t>These estimates become less reliable at more specific breakdowns. They are colour coded, and only those considered precise should be relied on. </a:t>
                      </a:r>
                      <a:endParaRPr lang="en-GB" sz="100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t>The median income for a person over 60 in our area is £[X]. The gap between the earnings of the highest and lowest 10% of earners is £[Y].  </a:t>
                      </a:r>
                      <a:endParaRPr lang="en-GB" sz="100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509720541"/>
                  </a:ext>
                </a:extLst>
              </a:tr>
              <a:tr h="617551">
                <a:tc>
                  <a:txBody>
                    <a:bodyPr/>
                    <a:lstStyle/>
                    <a:p>
                      <a:r>
                        <a:rPr lang="en-GB" sz="1000" dirty="0"/>
                        <a:t>Volunteering</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dirty="0"/>
                        <a:t>Local authority.</a:t>
                      </a:r>
                    </a:p>
                    <a:p>
                      <a:r>
                        <a:rPr lang="en-GB" sz="1000" i="1" dirty="0"/>
                        <a:t>2020-21; annual but 2020-21 was first year</a:t>
                      </a:r>
                    </a:p>
                    <a:p>
                      <a:endParaRPr lang="en-GB" sz="1000" dirty="0"/>
                    </a:p>
                    <a:p>
                      <a:r>
                        <a:rPr lang="en-GB" sz="1000" dirty="0"/>
                        <a:t>(England)</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t>Gender, age, ethnicity, sexual orientation, deprivation decile, disability or long-term health condition (and more).</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t>Sport England; </a:t>
                      </a:r>
                      <a:r>
                        <a:rPr lang="en-GB" sz="1000" dirty="0">
                          <a:hlinkClick r:id="rId6"/>
                        </a:rPr>
                        <a:t>‘Active Lives’</a:t>
                      </a:r>
                      <a:endParaRPr lang="en-GB" sz="1000"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dirty="0"/>
                        <a:t>Active Lives allows you to search for data by combining several demographic variables (e.g. age, gender, and ethnicity). However, this data might not be available at smaller geographies due to an inadequate sample size. If you want to know more about a particular intersection (for example, older Black women), you may need to select a larger geography (e.g. the Active Partnership that your area falls within). </a:t>
                      </a:r>
                      <a:endParaRPr lang="en-GB" sz="1000"/>
                    </a:p>
                    <a:p>
                      <a:endParaRPr lang="en-GB" sz="100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t>[X]% of people 55-74 in our Active Partnership area volunteered at least once in the last year. [Y%] of volunteers in this age group had been volunteering in the same place for 5-10 years, while [Z]% had done so for over 10 years. </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250708609"/>
                  </a:ext>
                </a:extLst>
              </a:tr>
            </a:tbl>
          </a:graphicData>
        </a:graphic>
      </p:graphicFrame>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spTree>
    <p:extLst>
      <p:ext uri="{BB962C8B-B14F-4D97-AF65-F5344CB8AC3E}">
        <p14:creationId xmlns:p14="http://schemas.microsoft.com/office/powerpoint/2010/main" val="4232502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Outdoor spaces and buildings</a:t>
            </a:r>
          </a:p>
        </p:txBody>
      </p:sp>
      <p:graphicFrame>
        <p:nvGraphicFramePr>
          <p:cNvPr id="5" name="Table 5">
            <a:extLst>
              <a:ext uri="{FF2B5EF4-FFF2-40B4-BE49-F238E27FC236}">
                <a16:creationId xmlns:a16="http://schemas.microsoft.com/office/drawing/2014/main" id="{7594A493-A9E6-4C07-B03A-7DA7C50EE7B1}"/>
              </a:ext>
            </a:extLst>
          </p:cNvPr>
          <p:cNvGraphicFramePr>
            <a:graphicFrameLocks noGrp="1"/>
          </p:cNvGraphicFramePr>
          <p:nvPr>
            <p:ph idx="1"/>
            <p:extLst>
              <p:ext uri="{D42A27DB-BD31-4B8C-83A1-F6EECF244321}">
                <p14:modId xmlns:p14="http://schemas.microsoft.com/office/powerpoint/2010/main" val="1442616655"/>
              </p:ext>
            </p:extLst>
          </p:nvPr>
        </p:nvGraphicFramePr>
        <p:xfrm>
          <a:off x="749552" y="1166249"/>
          <a:ext cx="10408184" cy="3262546"/>
        </p:xfrm>
        <a:graphic>
          <a:graphicData uri="http://schemas.openxmlformats.org/drawingml/2006/table">
            <a:tbl>
              <a:tblPr firstRow="1" bandRow="1">
                <a:tableStyleId>{5C22544A-7EE6-4342-B048-85BDC9FD1C3A}</a:tableStyleId>
              </a:tblPr>
              <a:tblGrid>
                <a:gridCol w="1469931">
                  <a:extLst>
                    <a:ext uri="{9D8B030D-6E8A-4147-A177-3AD203B41FA5}">
                      <a16:colId xmlns:a16="http://schemas.microsoft.com/office/drawing/2014/main" val="1535115210"/>
                    </a:ext>
                  </a:extLst>
                </a:gridCol>
                <a:gridCol w="1329652">
                  <a:extLst>
                    <a:ext uri="{9D8B030D-6E8A-4147-A177-3AD203B41FA5}">
                      <a16:colId xmlns:a16="http://schemas.microsoft.com/office/drawing/2014/main" val="4192193927"/>
                    </a:ext>
                  </a:extLst>
                </a:gridCol>
                <a:gridCol w="1022865">
                  <a:extLst>
                    <a:ext uri="{9D8B030D-6E8A-4147-A177-3AD203B41FA5}">
                      <a16:colId xmlns:a16="http://schemas.microsoft.com/office/drawing/2014/main" val="1520137497"/>
                    </a:ext>
                  </a:extLst>
                </a:gridCol>
                <a:gridCol w="1367945">
                  <a:extLst>
                    <a:ext uri="{9D8B030D-6E8A-4147-A177-3AD203B41FA5}">
                      <a16:colId xmlns:a16="http://schemas.microsoft.com/office/drawing/2014/main" val="3714516638"/>
                    </a:ext>
                  </a:extLst>
                </a:gridCol>
                <a:gridCol w="2414740">
                  <a:extLst>
                    <a:ext uri="{9D8B030D-6E8A-4147-A177-3AD203B41FA5}">
                      <a16:colId xmlns:a16="http://schemas.microsoft.com/office/drawing/2014/main" val="2324559025"/>
                    </a:ext>
                  </a:extLst>
                </a:gridCol>
                <a:gridCol w="2803051">
                  <a:extLst>
                    <a:ext uri="{9D8B030D-6E8A-4147-A177-3AD203B41FA5}">
                      <a16:colId xmlns:a16="http://schemas.microsoft.com/office/drawing/2014/main" val="3339886932"/>
                    </a:ext>
                  </a:extLst>
                </a:gridCol>
              </a:tblGrid>
              <a:tr h="641266">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GB" sz="1000" dirty="0"/>
                        <a:t>Smallest geography. Year;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GB" sz="1000" dirty="0"/>
                        <a:t>Demographic variables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Source; accessed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GB" sz="1000"/>
                        <a:t>Considerations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254622028"/>
                  </a:ext>
                </a:extLst>
              </a:tr>
              <a:tr h="617551">
                <a:tc>
                  <a:txBody>
                    <a:bodyPr/>
                    <a:lstStyle/>
                    <a:p>
                      <a:r>
                        <a:rPr lang="en-GB" sz="1000"/>
                        <a:t>Barriers to visiting nature (“Old age”, although “poor health” and “disability” might also overlap substantially)</a:t>
                      </a:r>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dirty="0"/>
                        <a:t>Local authority</a:t>
                      </a:r>
                      <a:r>
                        <a:rPr lang="en-GB" sz="1000" dirty="0"/>
                        <a:t> estimates.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the raw data for </a:t>
                      </a:r>
                      <a:r>
                        <a:rPr lang="en-GB" sz="1000" dirty="0">
                          <a:hlinkClick r:id="rId2"/>
                        </a:rPr>
                        <a:t>local authority results</a:t>
                      </a:r>
                      <a:r>
                        <a:rPr lang="en-GB" sz="1000" dirty="0"/>
                        <a:t> is also available for advanced users. </a:t>
                      </a:r>
                      <a:r>
                        <a:rPr lang="en-GB" sz="1000" i="1" dirty="0"/>
                        <a:t>2019; this survey was carried out over a decade, 2009-19</a:t>
                      </a:r>
                    </a:p>
                    <a:p>
                      <a:r>
                        <a:rPr lang="en-GB" sz="1000" dirty="0"/>
                        <a:t>(England)</a:t>
                      </a:r>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NA</a:t>
                      </a:r>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Natural England, via </a:t>
                      </a:r>
                      <a:r>
                        <a:rPr lang="en-GB" sz="1000">
                          <a:hlinkClick r:id="rId3"/>
                        </a:rPr>
                        <a:t>Monitor of Engagement with the Natural Environment dashboard</a:t>
                      </a:r>
                      <a:endParaRPr lang="en-GB" sz="1000"/>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of people identified “old age” as a barrier to their accessing local nature. </a:t>
                      </a:r>
                    </a:p>
                  </a:txBody>
                  <a:tcPr>
                    <a:lnL w="12700" cmpd="sng">
                      <a:noFill/>
                    </a:lnL>
                    <a:lnR w="12700" cmpd="sng">
                      <a:noFill/>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287916097"/>
                  </a:ext>
                </a:extLst>
              </a:tr>
              <a:tr h="617551">
                <a:tc>
                  <a:txBody>
                    <a:bodyPr/>
                    <a:lstStyle/>
                    <a:p>
                      <a:r>
                        <a:rPr lang="en-GB" sz="1000"/>
                        <a:t>Older people who are casualties in road accident</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dirty="0"/>
                        <a:t>Local authority. </a:t>
                      </a:r>
                      <a:r>
                        <a:rPr lang="en-GB" sz="1000" i="1" dirty="0"/>
                        <a:t>2022; annual</a:t>
                      </a:r>
                    </a:p>
                    <a:p>
                      <a:endParaRPr lang="en-GB" sz="1000" dirty="0"/>
                    </a:p>
                    <a:p>
                      <a:r>
                        <a:rPr lang="en-GB" sz="1000" dirty="0"/>
                        <a:t>(England, Scotland, Wales)</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Age (single years)</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hlinkClick r:id="rId4"/>
                        </a:rPr>
                        <a:t>Department for Transport</a:t>
                      </a:r>
                      <a:endParaRPr lang="en-GB" sz="1000"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t>While accounting for [X]% of our local population, people over 50 accounted for [Y]% of road casualties that occurred in the area.</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1616248169"/>
                  </a:ext>
                </a:extLst>
              </a:tr>
            </a:tbl>
          </a:graphicData>
        </a:graphic>
      </p:graphicFrame>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spTree>
    <p:extLst>
      <p:ext uri="{BB962C8B-B14F-4D97-AF65-F5344CB8AC3E}">
        <p14:creationId xmlns:p14="http://schemas.microsoft.com/office/powerpoint/2010/main" val="1034889797"/>
      </p:ext>
    </p:extLst>
  </p:cSld>
  <p:clrMapOvr>
    <a:masterClrMapping/>
  </p:clrMapOvr>
</p:sld>
</file>

<file path=ppt/theme/theme1.xml><?xml version="1.0" encoding="utf-8"?>
<a:theme xmlns:a="http://schemas.openxmlformats.org/drawingml/2006/main" name="Office Theme">
  <a:themeElements>
    <a:clrScheme name="CFAB Theme Colours">
      <a:dk1>
        <a:sysClr val="windowText" lastClr="000000"/>
      </a:dk1>
      <a:lt1>
        <a:sysClr val="window" lastClr="FFFFFF"/>
      </a:lt1>
      <a:dk2>
        <a:srgbClr val="412468"/>
      </a:dk2>
      <a:lt2>
        <a:srgbClr val="B7B6CA"/>
      </a:lt2>
      <a:accent1>
        <a:srgbClr val="412468"/>
      </a:accent1>
      <a:accent2>
        <a:srgbClr val="7F5CA3"/>
      </a:accent2>
      <a:accent3>
        <a:srgbClr val="F06680"/>
      </a:accent3>
      <a:accent4>
        <a:srgbClr val="FDC41F"/>
      </a:accent4>
      <a:accent5>
        <a:srgbClr val="24736D"/>
      </a:accent5>
      <a:accent6>
        <a:srgbClr val="6BBFA3"/>
      </a:accent6>
      <a:hlink>
        <a:srgbClr val="412468"/>
      </a:hlink>
      <a:folHlink>
        <a:srgbClr val="7F5CA3"/>
      </a:folHlink>
    </a:clrScheme>
    <a:fontScheme name="CFAB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FAB_Presentation" id="{75B55EB3-898B-40EF-86E2-EF1B7F5F7C4E}" vid="{CB10ADAE-814F-4ADF-9303-5E4D45055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TypeSC xmlns="d9ca4fcc-2e5f-428b-b454-96faf8a88e65" xsi:nil="true"/>
    <AdditionalInfoSC xmlns="d9ca4fcc-2e5f-428b-b454-96faf8a88e65">Presentation</AdditionalInfoSC>
    <Function xmlns="d9ca4fcc-2e5f-428b-b454-96faf8a88e65" xsi:nil="true"/>
    <Topic xmlns="d9ca4fcc-2e5f-428b-b454-96faf8a88e65" xsi:nil="true"/>
    <SharedWithUsers xmlns="d9ca4fcc-2e5f-428b-b454-96faf8a88e65">
      <UserInfo>
        <DisplayName>Lucinda Crowther</DisplayName>
        <AccountId>28</AccountId>
        <AccountType/>
      </UserInfo>
    </SharedWithUsers>
    <TaxCatchAll xmlns="d9ca4fcc-2e5f-428b-b454-96faf8a88e65" xsi:nil="true"/>
    <lcf76f155ced4ddcb4097134ff3c332f xmlns="7da68417-a432-4d25-ba80-df0807fbac1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A28F68D5133949B6104C9B008A2861" ma:contentTypeVersion="19" ma:contentTypeDescription="Create a new document." ma:contentTypeScope="" ma:versionID="856839cafdb7019f14a67efff6776664">
  <xsd:schema xmlns:xsd="http://www.w3.org/2001/XMLSchema" xmlns:xs="http://www.w3.org/2001/XMLSchema" xmlns:p="http://schemas.microsoft.com/office/2006/metadata/properties" xmlns:ns2="d9ca4fcc-2e5f-428b-b454-96faf8a88e65" xmlns:ns3="7da68417-a432-4d25-ba80-df0807fbac12" targetNamespace="http://schemas.microsoft.com/office/2006/metadata/properties" ma:root="true" ma:fieldsID="6ae6f4406e26587021658e1d50a7270d" ns2:_="" ns3:_="">
    <xsd:import namespace="d9ca4fcc-2e5f-428b-b454-96faf8a88e65"/>
    <xsd:import namespace="7da68417-a432-4d25-ba80-df0807fbac12"/>
    <xsd:element name="properties">
      <xsd:complexType>
        <xsd:sequence>
          <xsd:element name="documentManagement">
            <xsd:complexType>
              <xsd:all>
                <xsd:element ref="ns2:DocTypeSC" minOccurs="0"/>
                <xsd:element ref="ns2:AdditionalInfoSC" minOccurs="0"/>
                <xsd:element ref="ns2:Function" minOccurs="0"/>
                <xsd:element ref="ns2:Topic"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ca4fcc-2e5f-428b-b454-96faf8a88e65" elementFormDefault="qualified">
    <xsd:import namespace="http://schemas.microsoft.com/office/2006/documentManagement/types"/>
    <xsd:import namespace="http://schemas.microsoft.com/office/infopath/2007/PartnerControls"/>
    <xsd:element name="DocTypeSC" ma:index="8" nillable="true" ma:displayName="Doc Type" ma:description="financial year" ma:format="Dropdown" ma:internalName="DocTypeSC">
      <xsd:simpleType>
        <xsd:restriction base="dms:Choice">
          <xsd:enumeration value="Templates"/>
          <xsd:enumeration value="Correspondence"/>
          <xsd:enumeration value="Presentations"/>
          <xsd:enumeration value="Other"/>
          <xsd:enumeration value="AB Publications"/>
          <xsd:enumeration value="Non AB Publications"/>
          <xsd:enumeration value="Policies, Processes and Guidelines"/>
          <xsd:enumeration value="Contracts"/>
          <xsd:enumeration value="ITTs"/>
          <xsd:enumeration value="Bids"/>
          <xsd:enumeration value="Programme and Project"/>
          <xsd:enumeration value="Financial Documents"/>
          <xsd:enumeration value="Agenda"/>
          <xsd:enumeration value="Meeting Papers"/>
          <xsd:enumeration value="Minutes and Action Log"/>
        </xsd:restriction>
      </xsd:simpleType>
    </xsd:element>
    <xsd:element name="AdditionalInfoSC" ma:index="9" nillable="true" ma:displayName="Additional Info" ma:internalName="AdditionalInfoSC">
      <xsd:simpleType>
        <xsd:restriction base="dms:Text">
          <xsd:maxLength value="255"/>
        </xsd:restriction>
      </xsd:simpleType>
    </xsd:element>
    <xsd:element name="Function" ma:index="10" nillable="true" ma:displayName="Function" ma:format="Dropdown" ma:internalName="Function">
      <xsd:simpleType>
        <xsd:union memberTypes="dms:Text">
          <xsd:simpleType>
            <xsd:restriction base="dms:Choice">
              <xsd:enumeration value="Innovation"/>
              <xsd:enumeration value="Implementation"/>
              <xsd:enumeration value="Learning"/>
              <xsd:enumeration value="Localities"/>
            </xsd:restriction>
          </xsd:simpleType>
        </xsd:union>
      </xsd:simpleType>
    </xsd:element>
    <xsd:element name="Topic" ma:index="11" nillable="true" ma:displayName="Topic" ma:description="Positive Statements" ma:format="Dropdown" ma:internalName="Topic">
      <xsd:simpleType>
        <xsd:union memberTypes="dms:Text">
          <xsd:simpleType>
            <xsd:restriction base="dms:Choice">
              <xsd:enumeration value="I am in fulfilling work"/>
              <xsd:enumeration value="I am making a contribution to my community"/>
              <xsd:enumeration value="I live in a suitable home and neighbourhood"/>
              <xsd:enumeration value="I am confident managing major life changes"/>
              <xsd:enumeration value="I keep physically and mentally healthy and active"/>
              <xsd:enumeration value="I have the care, support and services I need"/>
              <xsd:enumeration value="I have made plans for later life"/>
              <xsd:enumeration value="I have regular social contact and some close relationships"/>
              <xsd:enumeration value="I have the skills I need for later life"/>
              <xsd:enumeration value="I live in a age-friendly community"/>
            </xsd:restriction>
          </xsd:simpleType>
        </xsd:union>
      </xsd:simple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3d2f2577-f395-4b82-a731-05651d86f834}" ma:internalName="TaxCatchAll" ma:showField="CatchAllData" ma:web="d9ca4fcc-2e5f-428b-b454-96faf8a88e6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da68417-a432-4d25-ba80-df0807fbac12"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97619fbf-a491-4819-8265-8a3d053321e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485CB4-F30F-4442-BB8E-0A968BDB55A0}">
  <ds:schemaRefs>
    <ds:schemaRef ds:uri="http://schemas.microsoft.com/sharepoint/v3/contenttype/forms"/>
  </ds:schemaRefs>
</ds:datastoreItem>
</file>

<file path=customXml/itemProps2.xml><?xml version="1.0" encoding="utf-8"?>
<ds:datastoreItem xmlns:ds="http://schemas.openxmlformats.org/officeDocument/2006/customXml" ds:itemID="{2124B5B8-5F16-4908-A66B-882E417DF1C7}">
  <ds:schemaRefs>
    <ds:schemaRef ds:uri="http://purl.org/dc/elements/1.1/"/>
    <ds:schemaRef ds:uri="http://schemas.microsoft.com/office/2006/documentManagement/types"/>
    <ds:schemaRef ds:uri="http://purl.org/dc/dcmitype/"/>
    <ds:schemaRef ds:uri="http://purl.org/dc/terms/"/>
    <ds:schemaRef ds:uri="http://schemas.microsoft.com/office/2006/metadata/properties"/>
    <ds:schemaRef ds:uri="7da68417-a432-4d25-ba80-df0807fbac12"/>
    <ds:schemaRef ds:uri="http://www.w3.org/XML/1998/namespace"/>
    <ds:schemaRef ds:uri="http://schemas.microsoft.com/office/infopath/2007/PartnerControls"/>
    <ds:schemaRef ds:uri="d9ca4fcc-2e5f-428b-b454-96faf8a88e65"/>
    <ds:schemaRef ds:uri="http://schemas.openxmlformats.org/package/2006/metadata/core-properties"/>
  </ds:schemaRefs>
</ds:datastoreItem>
</file>

<file path=customXml/itemProps3.xml><?xml version="1.0" encoding="utf-8"?>
<ds:datastoreItem xmlns:ds="http://schemas.openxmlformats.org/officeDocument/2006/customXml" ds:itemID="{2441FFEA-65D3-47F8-84E3-3FDEB2EFFABB}"/>
</file>

<file path=docProps/app.xml><?xml version="1.0" encoding="utf-8"?>
<Properties xmlns="http://schemas.openxmlformats.org/officeDocument/2006/extended-properties" xmlns:vt="http://schemas.openxmlformats.org/officeDocument/2006/docPropsVTypes">
  <TotalTime>34</TotalTime>
  <Words>4203</Words>
  <Application>Microsoft Office PowerPoint</Application>
  <PresentationFormat>Widescreen</PresentationFormat>
  <Paragraphs>348</Paragraphs>
  <Slides>17</Slides>
  <Notes>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Local-level ageing data</vt:lpstr>
      <vt:lpstr>Introduction </vt:lpstr>
      <vt:lpstr>Overview of data sources</vt:lpstr>
      <vt:lpstr>Easy ways in to accessing quantitative data</vt:lpstr>
      <vt:lpstr>Introduction</vt:lpstr>
      <vt:lpstr>Your local population of older residents</vt:lpstr>
      <vt:lpstr>Housing</vt:lpstr>
      <vt:lpstr>Civic participation and employment</vt:lpstr>
      <vt:lpstr>Outdoor spaces and buildings</vt:lpstr>
      <vt:lpstr>Transport</vt:lpstr>
      <vt:lpstr>Social participation</vt:lpstr>
      <vt:lpstr>Respect and social inclusion</vt:lpstr>
      <vt:lpstr>Communication and information</vt:lpstr>
      <vt:lpstr>Community support and health services</vt:lpstr>
      <vt:lpstr>Community support and health services</vt:lpstr>
      <vt:lpstr>Community support and health services (continued)</vt:lpstr>
      <vt:lpstr>A note on the 2021 Census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Redundancy &amp; Retraining Project</dc:title>
  <dc:creator>Jagdeep Soor</dc:creator>
  <cp:lastModifiedBy>Brell Wilson-Morris</cp:lastModifiedBy>
  <cp:revision>39</cp:revision>
  <dcterms:created xsi:type="dcterms:W3CDTF">2020-09-10T16:10:18Z</dcterms:created>
  <dcterms:modified xsi:type="dcterms:W3CDTF">2022-05-30T14:39:23Z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0x01010037A28F68D5133949B6104C9B008A2861</vt:lpwstr>
  </property>
</Properties>
</file>